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40" r:id="rId4"/>
  </p:sldMasterIdLst>
  <p:notesMasterIdLst>
    <p:notesMasterId r:id="rId58"/>
  </p:notesMasterIdLst>
  <p:handoutMasterIdLst>
    <p:handoutMasterId r:id="rId59"/>
  </p:handoutMasterIdLst>
  <p:sldIdLst>
    <p:sldId id="303" r:id="rId5"/>
    <p:sldId id="2113417608" r:id="rId6"/>
    <p:sldId id="2113417637" r:id="rId7"/>
    <p:sldId id="2113417642" r:id="rId8"/>
    <p:sldId id="398" r:id="rId9"/>
    <p:sldId id="397" r:id="rId10"/>
    <p:sldId id="2113417550" r:id="rId11"/>
    <p:sldId id="2113417536" r:id="rId12"/>
    <p:sldId id="2113417540" r:id="rId13"/>
    <p:sldId id="2113417543" r:id="rId14"/>
    <p:sldId id="2113417544" r:id="rId15"/>
    <p:sldId id="2113417545" r:id="rId16"/>
    <p:sldId id="2113417546" r:id="rId17"/>
    <p:sldId id="2113417535" r:id="rId18"/>
    <p:sldId id="510" r:id="rId19"/>
    <p:sldId id="2113417510" r:id="rId20"/>
    <p:sldId id="2113417556" r:id="rId21"/>
    <p:sldId id="2113417557" r:id="rId22"/>
    <p:sldId id="2113417558" r:id="rId23"/>
    <p:sldId id="2113417561" r:id="rId24"/>
    <p:sldId id="2113417555" r:id="rId25"/>
    <p:sldId id="276" r:id="rId26"/>
    <p:sldId id="2113417584" r:id="rId27"/>
    <p:sldId id="2113417487" r:id="rId28"/>
    <p:sldId id="2113417500" r:id="rId29"/>
    <p:sldId id="2113417518" r:id="rId30"/>
    <p:sldId id="2113417519" r:id="rId31"/>
    <p:sldId id="2113417521" r:id="rId32"/>
    <p:sldId id="2113417506" r:id="rId33"/>
    <p:sldId id="2113417517" r:id="rId34"/>
    <p:sldId id="2113417520" r:id="rId35"/>
    <p:sldId id="2113417595" r:id="rId36"/>
    <p:sldId id="2113417594" r:id="rId37"/>
    <p:sldId id="2113417585" r:id="rId38"/>
    <p:sldId id="517" r:id="rId39"/>
    <p:sldId id="2113417587" r:id="rId40"/>
    <p:sldId id="2113417588" r:id="rId41"/>
    <p:sldId id="2113417586" r:id="rId42"/>
    <p:sldId id="2113417589" r:id="rId43"/>
    <p:sldId id="2113417528" r:id="rId44"/>
    <p:sldId id="2113417592" r:id="rId45"/>
    <p:sldId id="2113417639" r:id="rId46"/>
    <p:sldId id="2113417634" r:id="rId47"/>
    <p:sldId id="2113417529" r:id="rId48"/>
    <p:sldId id="2113417530" r:id="rId49"/>
    <p:sldId id="2113417531" r:id="rId50"/>
    <p:sldId id="2113417532" r:id="rId51"/>
    <p:sldId id="2113417621" r:id="rId52"/>
    <p:sldId id="2113417619" r:id="rId53"/>
    <p:sldId id="2113417623" r:id="rId54"/>
    <p:sldId id="2113417641" r:id="rId55"/>
    <p:sldId id="2113417640" r:id="rId56"/>
    <p:sldId id="2113417643" r:id="rId57"/>
  </p:sldIdLst>
  <p:sldSz cx="12192000" cy="6858000"/>
  <p:notesSz cx="6858000" cy="9144000"/>
  <p:defaultText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binar Introduction" id="{C7E6960A-FE60-43FD-9502-01B6A986390E}">
          <p14:sldIdLst>
            <p14:sldId id="303"/>
            <p14:sldId id="2113417608"/>
            <p14:sldId id="2113417637"/>
            <p14:sldId id="2113417642"/>
            <p14:sldId id="398"/>
          </p14:sldIdLst>
        </p14:section>
        <p14:section name="Guidebook Introduction" id="{A2C3EBEC-D781-418D-B937-F08B3EA7BF69}">
          <p14:sldIdLst>
            <p14:sldId id="397"/>
            <p14:sldId id="2113417550"/>
            <p14:sldId id="2113417536"/>
            <p14:sldId id="2113417540"/>
            <p14:sldId id="2113417543"/>
            <p14:sldId id="2113417544"/>
            <p14:sldId id="2113417545"/>
            <p14:sldId id="2113417546"/>
            <p14:sldId id="2113417535"/>
            <p14:sldId id="510"/>
          </p14:sldIdLst>
        </p14:section>
        <p14:section name="Quality Management Concepts" id="{93F67977-18B8-4485-B624-8AD6CA85201D}">
          <p14:sldIdLst>
            <p14:sldId id="2113417510"/>
            <p14:sldId id="2113417556"/>
            <p14:sldId id="2113417557"/>
            <p14:sldId id="2113417558"/>
            <p14:sldId id="2113417561"/>
            <p14:sldId id="2113417555"/>
            <p14:sldId id="276"/>
          </p14:sldIdLst>
        </p14:section>
        <p14:section name="3D Model Reviews" id="{4EA3A9E9-41AA-4C55-BCCD-C17ABD2ACFED}">
          <p14:sldIdLst>
            <p14:sldId id="2113417584"/>
            <p14:sldId id="2113417487"/>
            <p14:sldId id="2113417500"/>
            <p14:sldId id="2113417518"/>
            <p14:sldId id="2113417519"/>
            <p14:sldId id="2113417521"/>
            <p14:sldId id="2113417506"/>
            <p14:sldId id="2113417517"/>
            <p14:sldId id="2113417520"/>
            <p14:sldId id="2113417595"/>
            <p14:sldId id="2113417594"/>
          </p14:sldIdLst>
        </p14:section>
        <p14:section name="Setting Up for Success" id="{2B9EEA83-1A89-4380-B9CF-67EDB3801080}">
          <p14:sldIdLst>
            <p14:sldId id="2113417585"/>
            <p14:sldId id="517"/>
            <p14:sldId id="2113417587"/>
            <p14:sldId id="2113417588"/>
            <p14:sldId id="2113417586"/>
            <p14:sldId id="2113417589"/>
            <p14:sldId id="2113417528"/>
          </p14:sldIdLst>
        </p14:section>
        <p14:section name="Sample Quality Artificats" id="{E65A17F6-52CE-4555-997E-70E6B8CA0242}">
          <p14:sldIdLst>
            <p14:sldId id="2113417592"/>
            <p14:sldId id="2113417639"/>
          </p14:sldIdLst>
        </p14:section>
        <p14:section name="Agency Considerations for Implementing this Guide" id="{3D4F3575-4DBF-4FDF-9A17-27A1CD687290}">
          <p14:sldIdLst>
            <p14:sldId id="2113417634"/>
            <p14:sldId id="2113417529"/>
            <p14:sldId id="2113417530"/>
            <p14:sldId id="2113417531"/>
            <p14:sldId id="2113417532"/>
            <p14:sldId id="2113417621"/>
            <p14:sldId id="2113417619"/>
            <p14:sldId id="2113417623"/>
            <p14:sldId id="2113417641"/>
          </p14:sldIdLst>
        </p14:section>
        <p14:section name="Questions" id="{270A3A5B-6792-4901-9693-43FA1502FBA8}">
          <p14:sldIdLst>
            <p14:sldId id="2113417640"/>
            <p14:sldId id="2113417643"/>
          </p14:sldIdLst>
        </p14:section>
      </p14:sectionLst>
    </p:ext>
    <p:ext uri="{EFAFB233-063F-42B5-8137-9DF3F51BA10A}">
      <p15:sldGuideLst xmlns:p15="http://schemas.microsoft.com/office/powerpoint/2012/main">
        <p15:guide id="2" pos="3840">
          <p15:clr>
            <a:srgbClr val="A4A3A4"/>
          </p15:clr>
        </p15:guide>
        <p15:guide id="3" orient="horz" pos="216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5B7ED08-E4F3-137C-1E7D-0076A5683CA4}" name="Mitchell, Alexa" initials="MA" userId="S::ALEMITCHEL@hdrinc.com::27a8dec6-1269-4a37-aea3-145545004a92" providerId="AD"/>
  <p188:author id="{51760246-E3D3-0838-FC3B-C767ECA68D77}" name="Steen, Jennifer" initials="JS" userId="S::JSTEEN@hdrinc.com::47d36475-4e86-4b22-aa27-fe30795db01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ordovsky, Melissa" initials="BM" lastIdx="1" clrIdx="0">
    <p:extLst>
      <p:ext uri="{19B8F6BF-5375-455C-9EA6-DF929625EA0E}">
        <p15:presenceInfo xmlns:p15="http://schemas.microsoft.com/office/powerpoint/2012/main" userId="S::MBORDOVSKY@hdrinc.com::5be3fe5f-b68a-4cc2-b62f-2a5938c1bb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715B"/>
    <a:srgbClr val="000000"/>
    <a:srgbClr val="599584"/>
    <a:srgbClr val="E7EFF1"/>
    <a:srgbClr val="E0EAEC"/>
    <a:srgbClr val="F4F6F5"/>
    <a:srgbClr val="E3F6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939" autoAdjust="0"/>
  </p:normalViewPr>
  <p:slideViewPr>
    <p:cSldViewPr snapToGrid="0">
      <p:cViewPr varScale="1">
        <p:scale>
          <a:sx n="88" d="100"/>
          <a:sy n="88" d="100"/>
        </p:scale>
        <p:origin x="1434" y="78"/>
      </p:cViewPr>
      <p:guideLst>
        <p:guide pos="3840"/>
        <p:guide orient="horz" pos="216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handoutMaster" Target="handoutMasters/handout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ommentAuthors" Target="commentAuthors.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4634CC-BDAC-44C6-BB65-9663EE7C88E2}" type="doc">
      <dgm:prSet loTypeId="urn:microsoft.com/office/officeart/2005/8/layout/hierarchy4" loCatId="list" qsTypeId="urn:microsoft.com/office/officeart/2005/8/quickstyle/simple1" qsCatId="simple" csTypeId="urn:microsoft.com/office/officeart/2005/8/colors/accent0_3" csCatId="mainScheme" phldr="1"/>
      <dgm:spPr/>
      <dgm:t>
        <a:bodyPr/>
        <a:lstStyle/>
        <a:p>
          <a:endParaRPr lang="en-US"/>
        </a:p>
      </dgm:t>
    </dgm:pt>
    <dgm:pt modelId="{D4A7E298-8BBF-4351-AAEA-738B4271581C}">
      <dgm:prSet phldrT="[Text]" custT="1"/>
      <dgm:spPr/>
      <dgm:t>
        <a:bodyPr/>
        <a:lstStyle/>
        <a:p>
          <a:r>
            <a:rPr lang="en-US" sz="1000"/>
            <a:t>Work in Progress</a:t>
          </a:r>
        </a:p>
      </dgm:t>
    </dgm:pt>
    <dgm:pt modelId="{7BC3D6F2-923B-47BF-AC55-EBA10B3835BA}" type="parTrans" cxnId="{F65443C7-8060-4F4C-880E-388258AA89CC}">
      <dgm:prSet/>
      <dgm:spPr/>
      <dgm:t>
        <a:bodyPr/>
        <a:lstStyle/>
        <a:p>
          <a:endParaRPr lang="en-US"/>
        </a:p>
      </dgm:t>
    </dgm:pt>
    <dgm:pt modelId="{3EF46A7A-7A80-44AA-A709-6F71CD7D2BBD}" type="sibTrans" cxnId="{F65443C7-8060-4F4C-880E-388258AA89CC}">
      <dgm:prSet/>
      <dgm:spPr/>
      <dgm:t>
        <a:bodyPr/>
        <a:lstStyle/>
        <a:p>
          <a:endParaRPr lang="en-US"/>
        </a:p>
      </dgm:t>
    </dgm:pt>
    <dgm:pt modelId="{0B01172F-4866-41FC-B753-A15CD6CF738B}">
      <dgm:prSet phldrT="[Text]" custT="1"/>
      <dgm:spPr/>
      <dgm:t>
        <a:bodyPr/>
        <a:lstStyle/>
        <a:p>
          <a:r>
            <a:rPr lang="en-US" sz="1000"/>
            <a:t>Shared</a:t>
          </a:r>
        </a:p>
      </dgm:t>
    </dgm:pt>
    <dgm:pt modelId="{CD692A98-9C1D-4DC5-9FF2-169F4E335232}" type="parTrans" cxnId="{F34346A8-012D-4C73-92B3-3BCDF6796AE0}">
      <dgm:prSet/>
      <dgm:spPr/>
      <dgm:t>
        <a:bodyPr/>
        <a:lstStyle/>
        <a:p>
          <a:endParaRPr lang="en-US"/>
        </a:p>
      </dgm:t>
    </dgm:pt>
    <dgm:pt modelId="{CE52E522-6F19-4859-B7B7-C85380E16C6A}" type="sibTrans" cxnId="{F34346A8-012D-4C73-92B3-3BCDF6796AE0}">
      <dgm:prSet/>
      <dgm:spPr/>
      <dgm:t>
        <a:bodyPr/>
        <a:lstStyle/>
        <a:p>
          <a:endParaRPr lang="en-US"/>
        </a:p>
      </dgm:t>
    </dgm:pt>
    <dgm:pt modelId="{5C642764-FBC0-487D-956B-81BD181C8EB4}">
      <dgm:prSet phldrT="[Text]" custT="1"/>
      <dgm:spPr/>
      <dgm:t>
        <a:bodyPr/>
        <a:lstStyle/>
        <a:p>
          <a:r>
            <a:rPr lang="en-US" sz="1000"/>
            <a:t>Published</a:t>
          </a:r>
        </a:p>
      </dgm:t>
    </dgm:pt>
    <dgm:pt modelId="{6CC9609F-429E-4BF5-B75E-CAAF47910B1A}" type="parTrans" cxnId="{C0550B1A-E350-4736-873C-D0B5BF1C2E53}">
      <dgm:prSet/>
      <dgm:spPr/>
      <dgm:t>
        <a:bodyPr/>
        <a:lstStyle/>
        <a:p>
          <a:endParaRPr lang="en-US"/>
        </a:p>
      </dgm:t>
    </dgm:pt>
    <dgm:pt modelId="{F09046AE-5E1E-4A4C-A582-C93127B03E21}" type="sibTrans" cxnId="{C0550B1A-E350-4736-873C-D0B5BF1C2E53}">
      <dgm:prSet/>
      <dgm:spPr/>
      <dgm:t>
        <a:bodyPr/>
        <a:lstStyle/>
        <a:p>
          <a:endParaRPr lang="en-US"/>
        </a:p>
      </dgm:t>
    </dgm:pt>
    <dgm:pt modelId="{F8E4DBAE-FCEB-4DD9-8F2D-C6C0F462136F}">
      <dgm:prSet phldrT="[Text]" custT="1"/>
      <dgm:spPr/>
      <dgm:t>
        <a:bodyPr/>
        <a:lstStyle/>
        <a:p>
          <a:r>
            <a:rPr lang="en-US" sz="1000"/>
            <a:t>Archived</a:t>
          </a:r>
        </a:p>
      </dgm:t>
    </dgm:pt>
    <dgm:pt modelId="{CC5623E2-5194-44B9-83B5-8A997C84D3EA}" type="parTrans" cxnId="{8C3AAA31-AB07-4F5F-B753-7BF2EBB40386}">
      <dgm:prSet/>
      <dgm:spPr/>
      <dgm:t>
        <a:bodyPr/>
        <a:lstStyle/>
        <a:p>
          <a:endParaRPr lang="en-US"/>
        </a:p>
      </dgm:t>
    </dgm:pt>
    <dgm:pt modelId="{A06191B8-AA4F-43C5-A3EA-01924AFE1F45}" type="sibTrans" cxnId="{8C3AAA31-AB07-4F5F-B753-7BF2EBB40386}">
      <dgm:prSet/>
      <dgm:spPr/>
      <dgm:t>
        <a:bodyPr/>
        <a:lstStyle/>
        <a:p>
          <a:endParaRPr lang="en-US"/>
        </a:p>
      </dgm:t>
    </dgm:pt>
    <dgm:pt modelId="{4FC45959-C137-4493-954D-32E3C1F2A9E4}" type="pres">
      <dgm:prSet presAssocID="{D64634CC-BDAC-44C6-BB65-9663EE7C88E2}" presName="Name0" presStyleCnt="0">
        <dgm:presLayoutVars>
          <dgm:chPref val="1"/>
          <dgm:dir/>
          <dgm:animOne val="branch"/>
          <dgm:animLvl val="lvl"/>
          <dgm:resizeHandles/>
        </dgm:presLayoutVars>
      </dgm:prSet>
      <dgm:spPr/>
    </dgm:pt>
    <dgm:pt modelId="{B7BC82C6-8F14-4580-A1E1-388293E68CD0}" type="pres">
      <dgm:prSet presAssocID="{D4A7E298-8BBF-4351-AAEA-738B4271581C}" presName="vertOne" presStyleCnt="0"/>
      <dgm:spPr/>
    </dgm:pt>
    <dgm:pt modelId="{A72DB198-17B8-4A10-B9FD-8B3A822F6BB1}" type="pres">
      <dgm:prSet presAssocID="{D4A7E298-8BBF-4351-AAEA-738B4271581C}" presName="txOne" presStyleLbl="node0" presStyleIdx="0" presStyleCnt="1">
        <dgm:presLayoutVars>
          <dgm:chPref val="3"/>
        </dgm:presLayoutVars>
      </dgm:prSet>
      <dgm:spPr/>
    </dgm:pt>
    <dgm:pt modelId="{5AA637BA-062B-4BB0-B249-728ECDD653B7}" type="pres">
      <dgm:prSet presAssocID="{D4A7E298-8BBF-4351-AAEA-738B4271581C}" presName="parTransOne" presStyleCnt="0"/>
      <dgm:spPr/>
    </dgm:pt>
    <dgm:pt modelId="{90BDE1CD-2814-48B6-B19C-DEF2C7509C7E}" type="pres">
      <dgm:prSet presAssocID="{D4A7E298-8BBF-4351-AAEA-738B4271581C}" presName="horzOne" presStyleCnt="0"/>
      <dgm:spPr/>
    </dgm:pt>
    <dgm:pt modelId="{7CC353F6-60CF-4121-B8FD-61AC0DBCCFA0}" type="pres">
      <dgm:prSet presAssocID="{0B01172F-4866-41FC-B753-A15CD6CF738B}" presName="vertTwo" presStyleCnt="0"/>
      <dgm:spPr/>
    </dgm:pt>
    <dgm:pt modelId="{A8B7606A-BB64-482D-BFA9-4FBA4BC45503}" type="pres">
      <dgm:prSet presAssocID="{0B01172F-4866-41FC-B753-A15CD6CF738B}" presName="txTwo" presStyleLbl="node2" presStyleIdx="0" presStyleCnt="1">
        <dgm:presLayoutVars>
          <dgm:chPref val="3"/>
        </dgm:presLayoutVars>
      </dgm:prSet>
      <dgm:spPr/>
    </dgm:pt>
    <dgm:pt modelId="{8AA1F232-29A4-476F-9CE5-39CAC8E6FAB0}" type="pres">
      <dgm:prSet presAssocID="{0B01172F-4866-41FC-B753-A15CD6CF738B}" presName="parTransTwo" presStyleCnt="0"/>
      <dgm:spPr/>
    </dgm:pt>
    <dgm:pt modelId="{2CFB10E2-AEC3-4420-824D-605EFBCCBB32}" type="pres">
      <dgm:prSet presAssocID="{0B01172F-4866-41FC-B753-A15CD6CF738B}" presName="horzTwo" presStyleCnt="0"/>
      <dgm:spPr/>
    </dgm:pt>
    <dgm:pt modelId="{DBDD833B-B407-44CD-88CE-CFAB3AF3CBF8}" type="pres">
      <dgm:prSet presAssocID="{5C642764-FBC0-487D-956B-81BD181C8EB4}" presName="vertThree" presStyleCnt="0"/>
      <dgm:spPr/>
    </dgm:pt>
    <dgm:pt modelId="{A02B3F7D-C006-40C3-A054-748EBF57E98C}" type="pres">
      <dgm:prSet presAssocID="{5C642764-FBC0-487D-956B-81BD181C8EB4}" presName="txThree" presStyleLbl="node3" presStyleIdx="0" presStyleCnt="1">
        <dgm:presLayoutVars>
          <dgm:chPref val="3"/>
        </dgm:presLayoutVars>
      </dgm:prSet>
      <dgm:spPr/>
    </dgm:pt>
    <dgm:pt modelId="{BB9D4C25-1BDB-4127-BA49-F1629D46ABB7}" type="pres">
      <dgm:prSet presAssocID="{5C642764-FBC0-487D-956B-81BD181C8EB4}" presName="parTransThree" presStyleCnt="0"/>
      <dgm:spPr/>
    </dgm:pt>
    <dgm:pt modelId="{7BF2F9C4-DB74-49AA-8643-484DFAB85259}" type="pres">
      <dgm:prSet presAssocID="{5C642764-FBC0-487D-956B-81BD181C8EB4}" presName="horzThree" presStyleCnt="0"/>
      <dgm:spPr/>
    </dgm:pt>
    <dgm:pt modelId="{AEA76A81-7C47-472E-8554-6922252CC391}" type="pres">
      <dgm:prSet presAssocID="{F8E4DBAE-FCEB-4DD9-8F2D-C6C0F462136F}" presName="vertFour" presStyleCnt="0">
        <dgm:presLayoutVars>
          <dgm:chPref val="3"/>
        </dgm:presLayoutVars>
      </dgm:prSet>
      <dgm:spPr/>
    </dgm:pt>
    <dgm:pt modelId="{E175B87E-9EC2-49C2-98B9-27B9D1FF5873}" type="pres">
      <dgm:prSet presAssocID="{F8E4DBAE-FCEB-4DD9-8F2D-C6C0F462136F}" presName="txFour" presStyleLbl="node4" presStyleIdx="0" presStyleCnt="1">
        <dgm:presLayoutVars>
          <dgm:chPref val="3"/>
        </dgm:presLayoutVars>
      </dgm:prSet>
      <dgm:spPr/>
    </dgm:pt>
    <dgm:pt modelId="{602C173B-E13C-45DD-BAE2-2B3905727B5A}" type="pres">
      <dgm:prSet presAssocID="{F8E4DBAE-FCEB-4DD9-8F2D-C6C0F462136F}" presName="horzFour" presStyleCnt="0"/>
      <dgm:spPr/>
    </dgm:pt>
  </dgm:ptLst>
  <dgm:cxnLst>
    <dgm:cxn modelId="{D99DBF0E-536F-4A81-8A09-3D065BB0398A}" type="presOf" srcId="{0B01172F-4866-41FC-B753-A15CD6CF738B}" destId="{A8B7606A-BB64-482D-BFA9-4FBA4BC45503}" srcOrd="0" destOrd="0" presId="urn:microsoft.com/office/officeart/2005/8/layout/hierarchy4"/>
    <dgm:cxn modelId="{C0550B1A-E350-4736-873C-D0B5BF1C2E53}" srcId="{0B01172F-4866-41FC-B753-A15CD6CF738B}" destId="{5C642764-FBC0-487D-956B-81BD181C8EB4}" srcOrd="0" destOrd="0" parTransId="{6CC9609F-429E-4BF5-B75E-CAAF47910B1A}" sibTransId="{F09046AE-5E1E-4A4C-A582-C93127B03E21}"/>
    <dgm:cxn modelId="{8C3AAA31-AB07-4F5F-B753-7BF2EBB40386}" srcId="{5C642764-FBC0-487D-956B-81BD181C8EB4}" destId="{F8E4DBAE-FCEB-4DD9-8F2D-C6C0F462136F}" srcOrd="0" destOrd="0" parTransId="{CC5623E2-5194-44B9-83B5-8A997C84D3EA}" sibTransId="{A06191B8-AA4F-43C5-A3EA-01924AFE1F45}"/>
    <dgm:cxn modelId="{A71D8376-846E-4CE5-985C-2CBA9ABB7DCD}" type="presOf" srcId="{D4A7E298-8BBF-4351-AAEA-738B4271581C}" destId="{A72DB198-17B8-4A10-B9FD-8B3A822F6BB1}" srcOrd="0" destOrd="0" presId="urn:microsoft.com/office/officeart/2005/8/layout/hierarchy4"/>
    <dgm:cxn modelId="{F34346A8-012D-4C73-92B3-3BCDF6796AE0}" srcId="{D4A7E298-8BBF-4351-AAEA-738B4271581C}" destId="{0B01172F-4866-41FC-B753-A15CD6CF738B}" srcOrd="0" destOrd="0" parTransId="{CD692A98-9C1D-4DC5-9FF2-169F4E335232}" sibTransId="{CE52E522-6F19-4859-B7B7-C85380E16C6A}"/>
    <dgm:cxn modelId="{FA96ADAF-F2B1-4B39-8FC2-DC6F27E06F81}" type="presOf" srcId="{5C642764-FBC0-487D-956B-81BD181C8EB4}" destId="{A02B3F7D-C006-40C3-A054-748EBF57E98C}" srcOrd="0" destOrd="0" presId="urn:microsoft.com/office/officeart/2005/8/layout/hierarchy4"/>
    <dgm:cxn modelId="{F65443C7-8060-4F4C-880E-388258AA89CC}" srcId="{D64634CC-BDAC-44C6-BB65-9663EE7C88E2}" destId="{D4A7E298-8BBF-4351-AAEA-738B4271581C}" srcOrd="0" destOrd="0" parTransId="{7BC3D6F2-923B-47BF-AC55-EBA10B3835BA}" sibTransId="{3EF46A7A-7A80-44AA-A709-6F71CD7D2BBD}"/>
    <dgm:cxn modelId="{8529C2E6-5DE6-46B7-8EC8-D65A58FBC264}" type="presOf" srcId="{F8E4DBAE-FCEB-4DD9-8F2D-C6C0F462136F}" destId="{E175B87E-9EC2-49C2-98B9-27B9D1FF5873}" srcOrd="0" destOrd="0" presId="urn:microsoft.com/office/officeart/2005/8/layout/hierarchy4"/>
    <dgm:cxn modelId="{E00432EE-574F-481B-92E7-7DC48CC99CB7}" type="presOf" srcId="{D64634CC-BDAC-44C6-BB65-9663EE7C88E2}" destId="{4FC45959-C137-4493-954D-32E3C1F2A9E4}" srcOrd="0" destOrd="0" presId="urn:microsoft.com/office/officeart/2005/8/layout/hierarchy4"/>
    <dgm:cxn modelId="{EA72C6A5-750C-408E-AE42-0F60C18224D6}" type="presParOf" srcId="{4FC45959-C137-4493-954D-32E3C1F2A9E4}" destId="{B7BC82C6-8F14-4580-A1E1-388293E68CD0}" srcOrd="0" destOrd="0" presId="urn:microsoft.com/office/officeart/2005/8/layout/hierarchy4"/>
    <dgm:cxn modelId="{590975FB-9061-4873-A949-3F8BE5F1C9F6}" type="presParOf" srcId="{B7BC82C6-8F14-4580-A1E1-388293E68CD0}" destId="{A72DB198-17B8-4A10-B9FD-8B3A822F6BB1}" srcOrd="0" destOrd="0" presId="urn:microsoft.com/office/officeart/2005/8/layout/hierarchy4"/>
    <dgm:cxn modelId="{7DEF7E36-AB8D-49E9-B2FA-61C9B65C4176}" type="presParOf" srcId="{B7BC82C6-8F14-4580-A1E1-388293E68CD0}" destId="{5AA637BA-062B-4BB0-B249-728ECDD653B7}" srcOrd="1" destOrd="0" presId="urn:microsoft.com/office/officeart/2005/8/layout/hierarchy4"/>
    <dgm:cxn modelId="{8815A201-6E9E-4DBC-8621-4FE986B97409}" type="presParOf" srcId="{B7BC82C6-8F14-4580-A1E1-388293E68CD0}" destId="{90BDE1CD-2814-48B6-B19C-DEF2C7509C7E}" srcOrd="2" destOrd="0" presId="urn:microsoft.com/office/officeart/2005/8/layout/hierarchy4"/>
    <dgm:cxn modelId="{1389A926-BFF3-42C7-B55B-7AA05CBD706A}" type="presParOf" srcId="{90BDE1CD-2814-48B6-B19C-DEF2C7509C7E}" destId="{7CC353F6-60CF-4121-B8FD-61AC0DBCCFA0}" srcOrd="0" destOrd="0" presId="urn:microsoft.com/office/officeart/2005/8/layout/hierarchy4"/>
    <dgm:cxn modelId="{D5946A6A-A804-4F31-8B19-417EAF399A14}" type="presParOf" srcId="{7CC353F6-60CF-4121-B8FD-61AC0DBCCFA0}" destId="{A8B7606A-BB64-482D-BFA9-4FBA4BC45503}" srcOrd="0" destOrd="0" presId="urn:microsoft.com/office/officeart/2005/8/layout/hierarchy4"/>
    <dgm:cxn modelId="{97BB4C70-B9CF-4BB9-880A-FDADDEFF4967}" type="presParOf" srcId="{7CC353F6-60CF-4121-B8FD-61AC0DBCCFA0}" destId="{8AA1F232-29A4-476F-9CE5-39CAC8E6FAB0}" srcOrd="1" destOrd="0" presId="urn:microsoft.com/office/officeart/2005/8/layout/hierarchy4"/>
    <dgm:cxn modelId="{473C6AA3-3427-4B56-9B16-1AA158F93FDC}" type="presParOf" srcId="{7CC353F6-60CF-4121-B8FD-61AC0DBCCFA0}" destId="{2CFB10E2-AEC3-4420-824D-605EFBCCBB32}" srcOrd="2" destOrd="0" presId="urn:microsoft.com/office/officeart/2005/8/layout/hierarchy4"/>
    <dgm:cxn modelId="{8797011C-5AF9-4CAC-80AA-48CBF2B9CCD5}" type="presParOf" srcId="{2CFB10E2-AEC3-4420-824D-605EFBCCBB32}" destId="{DBDD833B-B407-44CD-88CE-CFAB3AF3CBF8}" srcOrd="0" destOrd="0" presId="urn:microsoft.com/office/officeart/2005/8/layout/hierarchy4"/>
    <dgm:cxn modelId="{5B94B88B-40F5-493C-8F95-A66F21B39938}" type="presParOf" srcId="{DBDD833B-B407-44CD-88CE-CFAB3AF3CBF8}" destId="{A02B3F7D-C006-40C3-A054-748EBF57E98C}" srcOrd="0" destOrd="0" presId="urn:microsoft.com/office/officeart/2005/8/layout/hierarchy4"/>
    <dgm:cxn modelId="{5CA106C4-88AA-4C44-B63B-B6BB1417D09E}" type="presParOf" srcId="{DBDD833B-B407-44CD-88CE-CFAB3AF3CBF8}" destId="{BB9D4C25-1BDB-4127-BA49-F1629D46ABB7}" srcOrd="1" destOrd="0" presId="urn:microsoft.com/office/officeart/2005/8/layout/hierarchy4"/>
    <dgm:cxn modelId="{66D59865-9667-4666-9AA8-783B67D24FAA}" type="presParOf" srcId="{DBDD833B-B407-44CD-88CE-CFAB3AF3CBF8}" destId="{7BF2F9C4-DB74-49AA-8643-484DFAB85259}" srcOrd="2" destOrd="0" presId="urn:microsoft.com/office/officeart/2005/8/layout/hierarchy4"/>
    <dgm:cxn modelId="{9ADA728E-7D0B-488A-AC0D-EE2F118A05B0}" type="presParOf" srcId="{7BF2F9C4-DB74-49AA-8643-484DFAB85259}" destId="{AEA76A81-7C47-472E-8554-6922252CC391}" srcOrd="0" destOrd="0" presId="urn:microsoft.com/office/officeart/2005/8/layout/hierarchy4"/>
    <dgm:cxn modelId="{D4379D17-1FD1-436B-B1D9-BDB7E966E8A8}" type="presParOf" srcId="{AEA76A81-7C47-472E-8554-6922252CC391}" destId="{E175B87E-9EC2-49C2-98B9-27B9D1FF5873}" srcOrd="0" destOrd="0" presId="urn:microsoft.com/office/officeart/2005/8/layout/hierarchy4"/>
    <dgm:cxn modelId="{28DAE739-8D9E-4E4F-A4A0-C07358066C67}" type="presParOf" srcId="{AEA76A81-7C47-472E-8554-6922252CC391}" destId="{602C173B-E13C-45DD-BAE2-2B3905727B5A}" srcOrd="1" destOrd="0" presId="urn:microsoft.com/office/officeart/2005/8/layout/hierarchy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2DB198-17B8-4A10-B9FD-8B3A822F6BB1}">
      <dsp:nvSpPr>
        <dsp:cNvPr id="0" name=""/>
        <dsp:cNvSpPr/>
      </dsp:nvSpPr>
      <dsp:spPr>
        <a:xfrm>
          <a:off x="668" y="36"/>
          <a:ext cx="1367282" cy="168746"/>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Work in Progress</a:t>
          </a:r>
        </a:p>
      </dsp:txBody>
      <dsp:txXfrm>
        <a:off x="5610" y="4978"/>
        <a:ext cx="1357398" cy="158862"/>
      </dsp:txXfrm>
    </dsp:sp>
    <dsp:sp modelId="{A8B7606A-BB64-482D-BFA9-4FBA4BC45503}">
      <dsp:nvSpPr>
        <dsp:cNvPr id="0" name=""/>
        <dsp:cNvSpPr/>
      </dsp:nvSpPr>
      <dsp:spPr>
        <a:xfrm>
          <a:off x="668" y="186539"/>
          <a:ext cx="1367282" cy="168746"/>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Shared</a:t>
          </a:r>
        </a:p>
      </dsp:txBody>
      <dsp:txXfrm>
        <a:off x="5610" y="191481"/>
        <a:ext cx="1357398" cy="158862"/>
      </dsp:txXfrm>
    </dsp:sp>
    <dsp:sp modelId="{A02B3F7D-C006-40C3-A054-748EBF57E98C}">
      <dsp:nvSpPr>
        <dsp:cNvPr id="0" name=""/>
        <dsp:cNvSpPr/>
      </dsp:nvSpPr>
      <dsp:spPr>
        <a:xfrm>
          <a:off x="668" y="373043"/>
          <a:ext cx="1367282" cy="168746"/>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Published</a:t>
          </a:r>
        </a:p>
      </dsp:txBody>
      <dsp:txXfrm>
        <a:off x="5610" y="377985"/>
        <a:ext cx="1357398" cy="158862"/>
      </dsp:txXfrm>
    </dsp:sp>
    <dsp:sp modelId="{E175B87E-9EC2-49C2-98B9-27B9D1FF5873}">
      <dsp:nvSpPr>
        <dsp:cNvPr id="0" name=""/>
        <dsp:cNvSpPr/>
      </dsp:nvSpPr>
      <dsp:spPr>
        <a:xfrm>
          <a:off x="668" y="559546"/>
          <a:ext cx="1367282" cy="168746"/>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kern="1200"/>
            <a:t>Archived</a:t>
          </a:r>
        </a:p>
      </dsp:txBody>
      <dsp:txXfrm>
        <a:off x="5610" y="564488"/>
        <a:ext cx="1357398" cy="15886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C6821C8-422F-4CA2-85E1-19A6D027F030}" type="datetimeFigureOut">
              <a:rPr lang="en-US" smtClean="0"/>
              <a:t>7/21/2025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5704683-B56F-4408-8720-603ECE57E56B}" type="slidenum">
              <a:rPr lang="en-US" smtClean="0"/>
              <a:t>‹#›</a:t>
            </a:fld>
            <a:endParaRPr lang="en-US"/>
          </a:p>
        </p:txBody>
      </p:sp>
    </p:spTree>
    <p:extLst>
      <p:ext uri="{BB962C8B-B14F-4D97-AF65-F5344CB8AC3E}">
        <p14:creationId xmlns:p14="http://schemas.microsoft.com/office/powerpoint/2010/main" val="15762741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cs typeface="Arial" panose="020B0604020202020204" pitchFamily="34"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cs typeface="Arial" panose="020B0604020202020204" pitchFamily="34" charset="0"/>
              </a:defRPr>
            </a:lvl1pPr>
          </a:lstStyle>
          <a:p>
            <a:fld id="{68D86595-6E20-4226-9E0D-B3822373F9DE}" type="datetimeFigureOut">
              <a:rPr lang="en-US" smtClean="0"/>
              <a:pPr/>
              <a:t>7/21/2025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cs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cs typeface="Arial" panose="020B0604020202020204" pitchFamily="34" charset="0"/>
              </a:defRPr>
            </a:lvl1pPr>
          </a:lstStyle>
          <a:p>
            <a:fld id="{E44CA3CC-E040-426A-BD9D-8E6CA1306B4F}" type="slidenum">
              <a:rPr lang="en-US" smtClean="0"/>
              <a:pPr/>
              <a:t>‹#›</a:t>
            </a:fld>
            <a:endParaRPr lang="en-US"/>
          </a:p>
        </p:txBody>
      </p:sp>
    </p:spTree>
    <p:extLst>
      <p:ext uri="{BB962C8B-B14F-4D97-AF65-F5344CB8AC3E}">
        <p14:creationId xmlns:p14="http://schemas.microsoft.com/office/powerpoint/2010/main" val="1128835767"/>
      </p:ext>
    </p:extLst>
  </p:cSld>
  <p:clrMap bg1="lt1" tx1="dk1" bg2="lt2" tx2="dk2" accent1="accent1" accent2="accent2" accent3="accent3" accent4="accent4" accent5="accent5" accent6="accent6" hlink="hlink" folHlink="folHlink"/>
  <p:notesStyle>
    <a:lvl1pPr marL="0" algn="l" defTabSz="914354" rtl="0" eaLnBrk="1" latinLnBrk="0" hangingPunct="1">
      <a:defRPr sz="1200" kern="1200">
        <a:solidFill>
          <a:schemeClr val="tx1"/>
        </a:solidFill>
        <a:latin typeface="Arial" panose="020B0604020202020204" pitchFamily="34" charset="0"/>
        <a:ea typeface="+mn-ea"/>
        <a:cs typeface="Arial" panose="020B0604020202020204" pitchFamily="34" charset="0"/>
      </a:defRPr>
    </a:lvl1pPr>
    <a:lvl2pPr marL="365760" indent="-171450" algn="l" defTabSz="914354" rtl="0" eaLnBrk="1" latinLnBrk="0" hangingPunct="1">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2pPr>
    <a:lvl3pPr marL="822960" indent="-171450" algn="l" defTabSz="914354" rtl="0" eaLnBrk="1" latinLnBrk="0" hangingPunct="1">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3pPr>
    <a:lvl4pPr marL="1280160" indent="-171450" algn="l" defTabSz="914354" rtl="0" eaLnBrk="1" latinLnBrk="0" hangingPunct="1">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737360" indent="-171450" algn="l" defTabSz="914354" rtl="0" eaLnBrk="1" latinLnBrk="0" hangingPunct="1">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5pPr>
    <a:lvl6pPr marL="2285886" algn="l" defTabSz="914354" rtl="0" eaLnBrk="1" latinLnBrk="0" hangingPunct="1">
      <a:defRPr sz="1200" kern="1200">
        <a:solidFill>
          <a:schemeClr val="tx1"/>
        </a:solidFill>
        <a:latin typeface="+mn-lt"/>
        <a:ea typeface="+mn-ea"/>
        <a:cs typeface="+mn-cs"/>
      </a:defRPr>
    </a:lvl6pPr>
    <a:lvl7pPr marL="2743062" algn="l" defTabSz="914354" rtl="0" eaLnBrk="1" latinLnBrk="0" hangingPunct="1">
      <a:defRPr sz="1200" kern="1200">
        <a:solidFill>
          <a:schemeClr val="tx1"/>
        </a:solidFill>
        <a:latin typeface="+mn-lt"/>
        <a:ea typeface="+mn-ea"/>
        <a:cs typeface="+mn-cs"/>
      </a:defRPr>
    </a:lvl7pPr>
    <a:lvl8pPr marL="3200240" algn="l" defTabSz="914354" rtl="0" eaLnBrk="1" latinLnBrk="0" hangingPunct="1">
      <a:defRPr sz="1200" kern="1200">
        <a:solidFill>
          <a:schemeClr val="tx1"/>
        </a:solidFill>
        <a:latin typeface="+mn-lt"/>
        <a:ea typeface="+mn-ea"/>
        <a:cs typeface="+mn-cs"/>
      </a:defRPr>
    </a:lvl8pPr>
    <a:lvl9pPr marL="3657418" algn="l" defTabSz="9143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Title slide. Suggested speaker notes</a:t>
            </a:r>
          </a:p>
          <a:p>
            <a:endParaRPr lang="en-US" dirty="0"/>
          </a:p>
          <a:p>
            <a:pPr marL="171450" indent="-171450">
              <a:buFont typeface="Arial" panose="020B0604020202020204" pitchFamily="34" charset="0"/>
              <a:buChar char="•"/>
            </a:pPr>
            <a:r>
              <a:rPr lang="en-US" dirty="0"/>
              <a:t>Welcome to today’s presentation: NCHRP Project 10-113, Quality Management for 3D Model-Based Project Development Delivery</a:t>
            </a:r>
          </a:p>
          <a:p>
            <a:pPr marL="171450" indent="-171450">
              <a:buFont typeface="Arial" panose="020B0604020202020204" pitchFamily="34" charset="0"/>
              <a:buChar char="•"/>
            </a:pPr>
            <a:r>
              <a:rPr lang="en-US" dirty="0"/>
              <a:t>Hello, my name is [ENTER YOUR NAME HERE]</a:t>
            </a:r>
          </a:p>
          <a:p>
            <a:pPr marL="171450" indent="-171450">
              <a:buFont typeface="Arial" panose="020B0604020202020204" pitchFamily="34" charset="0"/>
              <a:buChar char="•"/>
            </a:pPr>
            <a:r>
              <a:rPr lang="en-US" dirty="0">
                <a:highlight>
                  <a:srgbClr val="FFFF00"/>
                </a:highlight>
              </a:rPr>
              <a:t>I will be presenting an overview of the guide developed under this project</a:t>
            </a:r>
          </a:p>
          <a:p>
            <a:pPr marL="171450" indent="-171450">
              <a:buFont typeface="Arial" panose="020B0604020202020204" pitchFamily="34" charset="0"/>
              <a:buChar char="•"/>
            </a:pPr>
            <a:endParaRPr lang="en-US" dirty="0">
              <a:highlight>
                <a:srgbClr val="FFFF00"/>
              </a:highlight>
            </a:endParaRPr>
          </a:p>
          <a:p>
            <a:pPr marL="0" indent="0">
              <a:buFont typeface="Arial" panose="020B0604020202020204" pitchFamily="34" charset="0"/>
              <a:buNone/>
            </a:pPr>
            <a:r>
              <a:rPr lang="en-US" dirty="0">
                <a:highlight>
                  <a:srgbClr val="FFFF00"/>
                </a:highlight>
              </a:rPr>
              <a:t>CLICK NEXT TO ADVANCE TO NEXT SLIDE</a:t>
            </a:r>
          </a:p>
          <a:p>
            <a:endParaRPr lang="en-US" dirty="0"/>
          </a:p>
          <a:p>
            <a:endParaRPr lang="en-US" dirty="0"/>
          </a:p>
        </p:txBody>
      </p:sp>
      <p:sp>
        <p:nvSpPr>
          <p:cNvPr id="4" name="Slide Number Placeholder 3"/>
          <p:cNvSpPr>
            <a:spLocks noGrp="1"/>
          </p:cNvSpPr>
          <p:nvPr>
            <p:ph type="sldNum" sz="quarter" idx="10"/>
          </p:nvPr>
        </p:nvSpPr>
        <p:spPr/>
        <p:txBody>
          <a:bodyPr/>
          <a:lstStyle/>
          <a:p>
            <a:fld id="{E44CA3CC-E040-426A-BD9D-8E6CA1306B4F}" type="slidenum">
              <a:rPr lang="en-US" smtClean="0"/>
              <a:t>1</a:t>
            </a:fld>
            <a:endParaRPr lang="en-US"/>
          </a:p>
        </p:txBody>
      </p:sp>
    </p:spTree>
    <p:extLst>
      <p:ext uri="{BB962C8B-B14F-4D97-AF65-F5344CB8AC3E}">
        <p14:creationId xmlns:p14="http://schemas.microsoft.com/office/powerpoint/2010/main" val="39145323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Gaps: People</a:t>
            </a:r>
          </a:p>
          <a:p>
            <a:pPr marL="171450" indent="-171450">
              <a:buFont typeface="Arial" panose="020B0604020202020204" pitchFamily="34" charset="0"/>
              <a:buChar char="•"/>
            </a:pPr>
            <a:r>
              <a:rPr lang="en-US" dirty="0"/>
              <a:t>Reviewer skill sets</a:t>
            </a:r>
          </a:p>
          <a:p>
            <a:pPr marL="171450" indent="-171450">
              <a:buFont typeface="Arial" panose="020B0604020202020204" pitchFamily="34" charset="0"/>
              <a:buChar char="•"/>
            </a:pPr>
            <a:r>
              <a:rPr lang="en-US" dirty="0"/>
              <a:t>Modeler skill sets</a:t>
            </a:r>
          </a:p>
          <a:p>
            <a:pPr marL="171450" indent="-171450">
              <a:buFont typeface="Arial" panose="020B0604020202020204" pitchFamily="34" charset="0"/>
              <a:buChar char="•"/>
            </a:pPr>
            <a:r>
              <a:rPr lang="en-US" dirty="0"/>
              <a:t>Record retention for digital checks</a:t>
            </a:r>
          </a:p>
          <a:p>
            <a:pPr marL="171450" indent="-171450">
              <a:buFont typeface="Arial" panose="020B0604020202020204" pitchFamily="34" charset="0"/>
              <a:buChar char="•"/>
            </a:pPr>
            <a:r>
              <a:rPr lang="en-US" dirty="0"/>
              <a:t>Lack of 3D modeling skill sets</a:t>
            </a:r>
          </a:p>
          <a:p>
            <a:pPr marL="171450" indent="-171450">
              <a:buFont typeface="Arial" panose="020B0604020202020204" pitchFamily="34" charset="0"/>
              <a:buChar char="•"/>
            </a:pPr>
            <a:r>
              <a:rPr lang="en-US" dirty="0"/>
              <a:t>Lack of resources</a:t>
            </a:r>
          </a:p>
          <a:p>
            <a:pPr marL="0" indent="0">
              <a:buFont typeface="Arial" panose="020B0604020202020204" pitchFamily="34" charset="0"/>
              <a:buNone/>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10</a:t>
            </a:fld>
            <a:endParaRPr lang="en-US"/>
          </a:p>
        </p:txBody>
      </p:sp>
    </p:spTree>
    <p:extLst>
      <p:ext uri="{BB962C8B-B14F-4D97-AF65-F5344CB8AC3E}">
        <p14:creationId xmlns:p14="http://schemas.microsoft.com/office/powerpoint/2010/main" val="21676908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Gaps: Process</a:t>
            </a:r>
          </a:p>
          <a:p>
            <a:pPr marL="171450" indent="-171450">
              <a:buFont typeface="Arial" panose="020B0604020202020204" pitchFamily="34" charset="0"/>
              <a:buChar char="•"/>
            </a:pPr>
            <a:r>
              <a:rPr lang="en-US" dirty="0"/>
              <a:t>Roles and responsibilities for 3D model reviews</a:t>
            </a:r>
          </a:p>
          <a:p>
            <a:pPr marL="171450" indent="-171450">
              <a:buFont typeface="Arial" panose="020B0604020202020204" pitchFamily="34" charset="0"/>
              <a:buChar char="•"/>
            </a:pPr>
            <a:r>
              <a:rPr lang="en-US" dirty="0"/>
              <a:t>Lack of model management standards</a:t>
            </a:r>
          </a:p>
          <a:p>
            <a:pPr marL="171450" indent="-171450">
              <a:buFont typeface="Arial" panose="020B0604020202020204" pitchFamily="34" charset="0"/>
              <a:buChar char="•"/>
            </a:pPr>
            <a:r>
              <a:rPr lang="en-US" dirty="0"/>
              <a:t>Lack of standardized and repeatable processes</a:t>
            </a:r>
          </a:p>
          <a:p>
            <a:pPr marL="171450" indent="-171450">
              <a:buFont typeface="Arial" panose="020B0604020202020204" pitchFamily="34" charset="0"/>
              <a:buChar char="•"/>
            </a:pPr>
            <a:r>
              <a:rPr lang="en-US" dirty="0"/>
              <a:t>Lack of job aids to conduct processes</a:t>
            </a:r>
          </a:p>
          <a:p>
            <a:pPr marL="171450" indent="-171450">
              <a:buFont typeface="Arial" panose="020B0604020202020204" pitchFamily="34" charset="0"/>
              <a:buChar char="•"/>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11</a:t>
            </a:fld>
            <a:endParaRPr lang="en-US"/>
          </a:p>
        </p:txBody>
      </p:sp>
    </p:spTree>
    <p:extLst>
      <p:ext uri="{BB962C8B-B14F-4D97-AF65-F5344CB8AC3E}">
        <p14:creationId xmlns:p14="http://schemas.microsoft.com/office/powerpoint/2010/main" val="1013086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Gaps: Technology</a:t>
            </a:r>
          </a:p>
          <a:p>
            <a:pPr marL="171450" indent="-171450">
              <a:buFont typeface="Arial" panose="020B0604020202020204" pitchFamily="34" charset="0"/>
              <a:buChar char="•"/>
            </a:pPr>
            <a:r>
              <a:rPr lang="en-US" dirty="0"/>
              <a:t>Emerging technology is still being developed</a:t>
            </a:r>
          </a:p>
          <a:p>
            <a:pPr marL="171450" indent="-171450">
              <a:buFont typeface="Arial" panose="020B0604020202020204" pitchFamily="34" charset="0"/>
              <a:buChar char="•"/>
            </a:pPr>
            <a:r>
              <a:rPr lang="en-US" dirty="0"/>
              <a:t>Lack of robust tools to fulfill all types of reviews</a:t>
            </a:r>
          </a:p>
          <a:p>
            <a:pPr marL="171450" indent="-171450">
              <a:buFont typeface="Arial" panose="020B0604020202020204" pitchFamily="34" charset="0"/>
              <a:buChar char="•"/>
            </a:pPr>
            <a:r>
              <a:rPr lang="en-US" dirty="0"/>
              <a:t>Lack of software features to “lock” elements once checked</a:t>
            </a:r>
          </a:p>
          <a:p>
            <a:pPr marL="171450" indent="-171450">
              <a:buFont typeface="Arial" panose="020B0604020202020204" pitchFamily="34" charset="0"/>
              <a:buChar char="•"/>
            </a:pPr>
            <a:r>
              <a:rPr lang="en-US" dirty="0"/>
              <a:t>Lack of automation for routine reviews</a:t>
            </a:r>
          </a:p>
          <a:p>
            <a:pPr marL="171450" indent="-171450">
              <a:buFont typeface="Arial" panose="020B0604020202020204" pitchFamily="34" charset="0"/>
              <a:buChar char="•"/>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12</a:t>
            </a:fld>
            <a:endParaRPr lang="en-US"/>
          </a:p>
        </p:txBody>
      </p:sp>
    </p:spTree>
    <p:extLst>
      <p:ext uri="{BB962C8B-B14F-4D97-AF65-F5344CB8AC3E}">
        <p14:creationId xmlns:p14="http://schemas.microsoft.com/office/powerpoint/2010/main" val="299356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New opportunities and benefits for 3D model design reviews include</a:t>
            </a:r>
          </a:p>
          <a:p>
            <a:pPr marL="171450" indent="-171450">
              <a:buFont typeface="Arial" panose="020B0604020202020204" pitchFamily="34" charset="0"/>
              <a:buChar char="•"/>
            </a:pPr>
            <a:r>
              <a:rPr lang="en-US" b="1" dirty="0"/>
              <a:t>New ways to review a design </a:t>
            </a:r>
          </a:p>
          <a:p>
            <a:pPr marL="537210" lvl="1" indent="-171450">
              <a:buFont typeface="Arial" panose="020B0604020202020204" pitchFamily="34" charset="0"/>
              <a:buChar char="•"/>
            </a:pPr>
            <a:r>
              <a:rPr lang="en-US" dirty="0"/>
              <a:t>Visualization of design in 3D</a:t>
            </a:r>
          </a:p>
          <a:p>
            <a:pPr marL="537210" lvl="1" indent="-171450">
              <a:buFont typeface="Arial" panose="020B0604020202020204" pitchFamily="34" charset="0"/>
              <a:buChar char="•"/>
            </a:pPr>
            <a:r>
              <a:rPr lang="en-US" dirty="0"/>
              <a:t>Evaluating quantities directly from model elements</a:t>
            </a:r>
          </a:p>
          <a:p>
            <a:pPr marL="537210" lvl="1" indent="-171450">
              <a:buFont typeface="Arial" panose="020B0604020202020204" pitchFamily="34" charset="0"/>
              <a:buChar char="•"/>
            </a:pPr>
            <a:r>
              <a:rPr lang="en-US" dirty="0"/>
              <a:t>Utilization of open data standards</a:t>
            </a:r>
          </a:p>
          <a:p>
            <a:pPr marL="171450" indent="-171450">
              <a:buFont typeface="Arial" panose="020B0604020202020204" pitchFamily="34" charset="0"/>
              <a:buChar char="•"/>
            </a:pPr>
            <a:r>
              <a:rPr lang="en-US" b="1" dirty="0"/>
              <a:t>More detailed design intent</a:t>
            </a:r>
          </a:p>
          <a:p>
            <a:pPr marL="537210" lvl="1" indent="-171450">
              <a:buFont typeface="Arial" panose="020B0604020202020204" pitchFamily="34" charset="0"/>
              <a:buChar char="•"/>
            </a:pPr>
            <a:r>
              <a:rPr lang="en-US" dirty="0"/>
              <a:t>Better analysis of areas with complex geometry</a:t>
            </a:r>
          </a:p>
          <a:p>
            <a:pPr marL="537210" lvl="1" indent="-171450">
              <a:buFont typeface="Arial" panose="020B0604020202020204" pitchFamily="34" charset="0"/>
              <a:buChar char="•"/>
            </a:pPr>
            <a:r>
              <a:rPr lang="en-US" dirty="0"/>
              <a:t>Visualize construction staging in 3D during design</a:t>
            </a:r>
          </a:p>
          <a:p>
            <a:pPr marL="537210" lvl="1" indent="-171450">
              <a:buFont typeface="Arial" panose="020B0604020202020204" pitchFamily="34" charset="0"/>
              <a:buChar char="•"/>
            </a:pPr>
            <a:r>
              <a:rPr lang="en-US" dirty="0"/>
              <a:t>Communicate design intent to external stakeholders at public meetings</a:t>
            </a:r>
          </a:p>
          <a:p>
            <a:pPr marL="171450" indent="-171450">
              <a:buFont typeface="Arial" panose="020B0604020202020204" pitchFamily="34" charset="0"/>
              <a:buChar char="•"/>
            </a:pPr>
            <a:r>
              <a:rPr lang="en-US" b="1" dirty="0"/>
              <a:t>Direct use of design data for construction</a:t>
            </a:r>
          </a:p>
          <a:p>
            <a:pPr marL="537210" lvl="1" indent="-171450">
              <a:buFont typeface="Arial" panose="020B0604020202020204" pitchFamily="34" charset="0"/>
              <a:buChar char="•"/>
            </a:pPr>
            <a:r>
              <a:rPr lang="en-US" dirty="0"/>
              <a:t>Deliver model based information in different formats such as </a:t>
            </a:r>
          </a:p>
          <a:p>
            <a:pPr marL="537210" lvl="1" indent="-171450">
              <a:buFont typeface="Arial" panose="020B0604020202020204" pitchFamily="34" charset="0"/>
              <a:buChar char="•"/>
            </a:pPr>
            <a:r>
              <a:rPr lang="en-US" dirty="0"/>
              <a:t>Spreadsheets or tabular formats</a:t>
            </a:r>
          </a:p>
          <a:p>
            <a:pPr marL="537210" lvl="1" indent="-171450">
              <a:buFont typeface="Arial" panose="020B0604020202020204" pitchFamily="34" charset="0"/>
              <a:buChar char="•"/>
            </a:pPr>
            <a:r>
              <a:rPr lang="en-US" dirty="0"/>
              <a:t>2D and 3D vector graphics in PDFs</a:t>
            </a:r>
          </a:p>
          <a:p>
            <a:pPr marL="537210" lvl="1" indent="-171450">
              <a:buFont typeface="Arial" panose="020B0604020202020204" pitchFamily="34" charset="0"/>
              <a:buChar char="•"/>
            </a:pPr>
            <a:r>
              <a:rPr lang="en-US" dirty="0"/>
              <a:t>Open format exports</a:t>
            </a:r>
          </a:p>
          <a:p>
            <a:pPr marL="171450" indent="-171450">
              <a:buFont typeface="Arial" panose="020B0604020202020204" pitchFamily="34" charset="0"/>
              <a:buChar char="•"/>
            </a:pPr>
            <a:r>
              <a:rPr lang="en-US" b="1" dirty="0"/>
              <a:t>Use of design data for asset management</a:t>
            </a:r>
          </a:p>
          <a:p>
            <a:pPr marL="537210" lvl="1" indent="-171450">
              <a:buFont typeface="Arial" panose="020B0604020202020204" pitchFamily="34" charset="0"/>
              <a:buChar char="•"/>
            </a:pPr>
            <a:r>
              <a:rPr lang="en-US" dirty="0"/>
              <a:t>Extraction of asset information in delivered 3D models for construction</a:t>
            </a:r>
          </a:p>
          <a:p>
            <a:pPr marL="537210" lvl="1" indent="-171450">
              <a:buFont typeface="Arial" panose="020B0604020202020204" pitchFamily="34" charset="0"/>
              <a:buChar char="•"/>
            </a:pPr>
            <a:r>
              <a:rPr lang="en-US" dirty="0"/>
              <a:t>Application of property sets after construction</a:t>
            </a:r>
          </a:p>
          <a:p>
            <a:pPr marL="537210" lvl="1" indent="-171450">
              <a:buFont typeface="Arial" panose="020B0604020202020204" pitchFamily="34" charset="0"/>
              <a:buChar char="•"/>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53721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13</a:t>
            </a:fld>
            <a:endParaRPr lang="en-US"/>
          </a:p>
        </p:txBody>
      </p:sp>
    </p:spTree>
    <p:extLst>
      <p:ext uri="{BB962C8B-B14F-4D97-AF65-F5344CB8AC3E}">
        <p14:creationId xmlns:p14="http://schemas.microsoft.com/office/powerpoint/2010/main" val="1672545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New challenges arise when utilizing model based approaches</a:t>
            </a:r>
          </a:p>
          <a:p>
            <a:pPr marL="171450" indent="-171450">
              <a:buFont typeface="Arial" panose="020B0604020202020204" pitchFamily="34" charset="0"/>
              <a:buChar char="•"/>
            </a:pPr>
            <a:r>
              <a:rPr lang="en-US" b="1" dirty="0"/>
              <a:t>Paperless design calculations</a:t>
            </a:r>
          </a:p>
          <a:p>
            <a:pPr marL="537210" lvl="1" indent="-171450">
              <a:buFont typeface="Arial" panose="020B0604020202020204" pitchFamily="34" charset="0"/>
              <a:buChar char="•"/>
            </a:pPr>
            <a:r>
              <a:rPr lang="en-US" dirty="0"/>
              <a:t>New challenges with the accelerated usage and creation of calculations performed by software</a:t>
            </a:r>
          </a:p>
          <a:p>
            <a:pPr marL="537210" lvl="1" indent="-171450">
              <a:buFont typeface="Arial" panose="020B0604020202020204" pitchFamily="34" charset="0"/>
              <a:buChar char="•"/>
            </a:pPr>
            <a:r>
              <a:rPr lang="en-US" dirty="0"/>
              <a:t>Timely validation of software or bespoke spreadsheets can be time-consuming</a:t>
            </a:r>
          </a:p>
          <a:p>
            <a:pPr marL="537210" lvl="1" indent="-171450">
              <a:buFont typeface="Arial" panose="020B0604020202020204" pitchFamily="34" charset="0"/>
              <a:buChar char="•"/>
            </a:pPr>
            <a:r>
              <a:rPr lang="en-US" dirty="0"/>
              <a:t>Paperless design computations need to be archived so they are accessible over the life of the facility</a:t>
            </a:r>
          </a:p>
          <a:p>
            <a:pPr marL="171450" indent="-171450">
              <a:buFont typeface="Arial" panose="020B0604020202020204" pitchFamily="34" charset="0"/>
              <a:buChar char="•"/>
            </a:pPr>
            <a:r>
              <a:rPr lang="en-US" b="1" dirty="0"/>
              <a:t>New media for executing reviews</a:t>
            </a:r>
          </a:p>
          <a:p>
            <a:pPr marL="537210" lvl="1" indent="-171450">
              <a:buFont typeface="Arial" panose="020B0604020202020204" pitchFamily="34" charset="0"/>
              <a:buChar char="•"/>
            </a:pPr>
            <a:r>
              <a:rPr lang="en-US" dirty="0"/>
              <a:t>Limited number of software packages that can view 3D models outside of the design authoring software.</a:t>
            </a:r>
          </a:p>
          <a:p>
            <a:pPr marL="537210" lvl="1" indent="-171450">
              <a:buFont typeface="Arial" panose="020B0604020202020204" pitchFamily="34" charset="0"/>
              <a:buChar char="•"/>
            </a:pPr>
            <a:r>
              <a:rPr lang="en-US" dirty="0"/>
              <a:t>Reviewers need access to specific support configurations and software competencies</a:t>
            </a:r>
          </a:p>
          <a:p>
            <a:pPr marL="171450" indent="-171450">
              <a:buFont typeface="Arial" panose="020B0604020202020204" pitchFamily="34" charset="0"/>
              <a:buChar char="•"/>
            </a:pPr>
            <a:r>
              <a:rPr lang="en-US" b="1" dirty="0"/>
              <a:t>Auditable quality artifacts</a:t>
            </a:r>
          </a:p>
          <a:p>
            <a:pPr marL="537210" lvl="1" indent="-171450">
              <a:buFont typeface="Arial" panose="020B0604020202020204" pitchFamily="34" charset="0"/>
              <a:buChar char="•"/>
            </a:pPr>
            <a:r>
              <a:rPr lang="en-US" dirty="0"/>
              <a:t>Quality artifacts need to be accessible to the extent for legal responsibilities for records retention</a:t>
            </a:r>
          </a:p>
          <a:p>
            <a:pPr marL="171450" indent="-171450">
              <a:buFont typeface="Arial" panose="020B0604020202020204" pitchFamily="34" charset="0"/>
              <a:buChar char="•"/>
            </a:pPr>
            <a:r>
              <a:rPr lang="en-US" b="1" dirty="0"/>
              <a:t>New media for contract documents</a:t>
            </a:r>
          </a:p>
          <a:p>
            <a:pPr marL="537210" lvl="1" indent="-171450">
              <a:buFont typeface="Arial" panose="020B0604020202020204" pitchFamily="34" charset="0"/>
              <a:buChar char="•"/>
            </a:pPr>
            <a:r>
              <a:rPr lang="en-US" dirty="0"/>
              <a:t>Ability to archive and manage new media file types that may not be accessible for future audits</a:t>
            </a:r>
          </a:p>
          <a:p>
            <a:pPr marL="0" indent="0">
              <a:buFont typeface="Arial" panose="020B0604020202020204" pitchFamily="34" charset="0"/>
              <a:buNone/>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14</a:t>
            </a:fld>
            <a:endParaRPr lang="en-US"/>
          </a:p>
        </p:txBody>
      </p:sp>
    </p:spTree>
    <p:extLst>
      <p:ext uri="{BB962C8B-B14F-4D97-AF65-F5344CB8AC3E}">
        <p14:creationId xmlns:p14="http://schemas.microsoft.com/office/powerpoint/2010/main" val="1531817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The Guide outline includes chapters for</a:t>
            </a:r>
          </a:p>
          <a:p>
            <a:pPr marL="171450" indent="-171450">
              <a:buFont typeface="Arial" panose="020B0604020202020204" pitchFamily="34" charset="0"/>
              <a:buChar char="•"/>
            </a:pPr>
            <a:r>
              <a:rPr lang="en-US" dirty="0"/>
              <a:t>Introduction</a:t>
            </a:r>
          </a:p>
          <a:p>
            <a:pPr marL="171450" indent="-171450">
              <a:buFont typeface="Arial" panose="020B0604020202020204" pitchFamily="34" charset="0"/>
              <a:buChar char="•"/>
            </a:pPr>
            <a:r>
              <a:rPr lang="en-US" dirty="0"/>
              <a:t>Quality Management Concepts</a:t>
            </a:r>
          </a:p>
          <a:p>
            <a:pPr marL="171450" indent="-171450">
              <a:buFont typeface="Arial" panose="020B0604020202020204" pitchFamily="34" charset="0"/>
              <a:buChar char="•"/>
            </a:pPr>
            <a:r>
              <a:rPr lang="en-US" dirty="0"/>
              <a:t>Records Management</a:t>
            </a:r>
          </a:p>
          <a:p>
            <a:pPr marL="171450" indent="-171450">
              <a:buFont typeface="Arial" panose="020B0604020202020204" pitchFamily="34" charset="0"/>
              <a:buChar char="•"/>
            </a:pPr>
            <a:r>
              <a:rPr lang="en-US" dirty="0"/>
              <a:t>Model Reviews</a:t>
            </a:r>
          </a:p>
          <a:p>
            <a:pPr marL="171450" indent="-171450">
              <a:buFont typeface="Arial" panose="020B0604020202020204" pitchFamily="34" charset="0"/>
              <a:buChar char="•"/>
            </a:pPr>
            <a:r>
              <a:rPr lang="en-US" dirty="0"/>
              <a:t>Components of Review</a:t>
            </a:r>
          </a:p>
          <a:p>
            <a:pPr marL="171450" indent="-171450">
              <a:buFont typeface="Arial" panose="020B0604020202020204" pitchFamily="34" charset="0"/>
              <a:buChar char="•"/>
            </a:pPr>
            <a:r>
              <a:rPr lang="en-US" dirty="0"/>
              <a:t>Agency Considerations for Implementing this Guide</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Appendices include:</a:t>
            </a:r>
          </a:p>
          <a:p>
            <a:pPr marL="171450" indent="-171450">
              <a:buFont typeface="Arial" panose="020B0604020202020204" pitchFamily="34" charset="0"/>
              <a:buChar char="•"/>
            </a:pPr>
            <a:r>
              <a:rPr lang="en-US" dirty="0"/>
              <a:t>A – Glossary of Terms</a:t>
            </a:r>
          </a:p>
          <a:p>
            <a:pPr marL="171450" indent="-171450">
              <a:buFont typeface="Arial" panose="020B0604020202020204" pitchFamily="34" charset="0"/>
              <a:buChar char="•"/>
            </a:pPr>
            <a:r>
              <a:rPr lang="en-US" dirty="0"/>
              <a:t>B – Model Elements Taxonomy</a:t>
            </a:r>
          </a:p>
          <a:p>
            <a:pPr marL="171450" indent="-171450">
              <a:buFont typeface="Arial" panose="020B0604020202020204" pitchFamily="34" charset="0"/>
              <a:buChar char="•"/>
            </a:pPr>
            <a:r>
              <a:rPr lang="en-US" dirty="0"/>
              <a:t>C – Review Documentation Property Set</a:t>
            </a:r>
          </a:p>
          <a:p>
            <a:pPr marL="171450" indent="-171450">
              <a:buFont typeface="Arial" panose="020B0604020202020204" pitchFamily="34" charset="0"/>
              <a:buChar char="•"/>
            </a:pPr>
            <a:r>
              <a:rPr lang="en-US" dirty="0"/>
              <a:t>D – Competencies</a:t>
            </a:r>
          </a:p>
          <a:p>
            <a:pPr marL="171450" indent="-171450">
              <a:buFont typeface="Arial" panose="020B0604020202020204" pitchFamily="34" charset="0"/>
              <a:buChar char="•"/>
            </a:pPr>
            <a:r>
              <a:rPr lang="en-US" dirty="0"/>
              <a:t>E – Review Procedures</a:t>
            </a:r>
          </a:p>
          <a:p>
            <a:pPr marL="171450" indent="-171450">
              <a:buFont typeface="Arial" panose="020B0604020202020204" pitchFamily="34" charset="0"/>
              <a:buChar char="•"/>
            </a:pPr>
            <a:r>
              <a:rPr lang="en-US" dirty="0"/>
              <a:t>F – Sample Quality Artifacts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15</a:t>
            </a:fld>
            <a:endParaRPr lang="en-US"/>
          </a:p>
        </p:txBody>
      </p:sp>
    </p:spTree>
    <p:extLst>
      <p:ext uri="{BB962C8B-B14F-4D97-AF65-F5344CB8AC3E}">
        <p14:creationId xmlns:p14="http://schemas.microsoft.com/office/powerpoint/2010/main" val="1635977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This next section will cover quality management concepts.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16</a:t>
            </a:fld>
            <a:endParaRPr lang="en-US"/>
          </a:p>
        </p:txBody>
      </p:sp>
    </p:spTree>
    <p:extLst>
      <p:ext uri="{BB962C8B-B14F-4D97-AF65-F5344CB8AC3E}">
        <p14:creationId xmlns:p14="http://schemas.microsoft.com/office/powerpoint/2010/main" val="4128065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Definition of quality for 3D models is defined in the international standards in ISO 9000.</a:t>
            </a:r>
          </a:p>
          <a:p>
            <a:pPr marL="171450" indent="-171450">
              <a:buFont typeface="Arial" panose="020B0604020202020204" pitchFamily="34" charset="0"/>
              <a:buChar char="•"/>
            </a:pPr>
            <a:r>
              <a:rPr lang="en-US" dirty="0"/>
              <a:t>Plan Do Check Act cycle is a process to implement and continuously improve a quality management system.</a:t>
            </a:r>
          </a:p>
          <a:p>
            <a:pPr marL="171450" indent="-171450">
              <a:buFont typeface="Arial" panose="020B0604020202020204" pitchFamily="34" charset="0"/>
              <a:buChar char="•"/>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17</a:t>
            </a:fld>
            <a:endParaRPr lang="en-US"/>
          </a:p>
        </p:txBody>
      </p:sp>
    </p:spTree>
    <p:extLst>
      <p:ext uri="{BB962C8B-B14F-4D97-AF65-F5344CB8AC3E}">
        <p14:creationId xmlns:p14="http://schemas.microsoft.com/office/powerpoint/2010/main" val="4004461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ISO 19650 standard defines information management using BIM including</a:t>
            </a:r>
          </a:p>
          <a:p>
            <a:pPr marL="171450" indent="-171450">
              <a:buFont typeface="Arial" panose="020B0604020202020204" pitchFamily="34" charset="0"/>
              <a:buChar char="•"/>
            </a:pPr>
            <a:r>
              <a:rPr lang="en-US" dirty="0"/>
              <a:t>Principles and concepts</a:t>
            </a:r>
          </a:p>
          <a:p>
            <a:pPr marL="171450" indent="-171450">
              <a:buFont typeface="Arial" panose="020B0604020202020204" pitchFamily="34" charset="0"/>
              <a:buChar char="•"/>
            </a:pPr>
            <a:r>
              <a:rPr lang="en-US" dirty="0"/>
              <a:t>Requirements for project delivery</a:t>
            </a:r>
          </a:p>
          <a:p>
            <a:pPr marL="171450" indent="-171450">
              <a:buFont typeface="Arial" panose="020B0604020202020204" pitchFamily="34" charset="0"/>
              <a:buChar char="•"/>
            </a:pPr>
            <a:r>
              <a:rPr lang="en-US" dirty="0"/>
              <a:t>Requirements for operational phases of assets</a:t>
            </a:r>
          </a:p>
          <a:p>
            <a:pPr marL="171450" indent="-171450">
              <a:buFont typeface="Arial" panose="020B0604020202020204" pitchFamily="34" charset="0"/>
              <a:buChar char="•"/>
            </a:pPr>
            <a:r>
              <a:rPr lang="en-US" dirty="0"/>
              <a:t>Information exchanges</a:t>
            </a:r>
          </a:p>
          <a:p>
            <a:pPr marL="171450" indent="-171450">
              <a:buFont typeface="Arial" panose="020B0604020202020204" pitchFamily="34" charset="0"/>
              <a:buChar char="•"/>
            </a:pPr>
            <a:r>
              <a:rPr lang="en-US" dirty="0"/>
              <a:t>Security</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Identifies key fundamental attributes, governance, and strategies that are significant for the quality management of 3D models and their application in design development</a:t>
            </a:r>
          </a:p>
          <a:p>
            <a:pPr marL="0" indent="0">
              <a:buFont typeface="Arial" panose="020B0604020202020204" pitchFamily="34" charset="0"/>
              <a:buNone/>
            </a:pPr>
            <a:endParaRPr lang="en-US" sz="1800" dirty="0">
              <a:effectLst/>
              <a:latin typeface="Helvetica" panose="020B0604020202020204" pitchFamily="34"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18</a:t>
            </a:fld>
            <a:endParaRPr lang="en-US"/>
          </a:p>
        </p:txBody>
      </p:sp>
    </p:spTree>
    <p:extLst>
      <p:ext uri="{BB962C8B-B14F-4D97-AF65-F5344CB8AC3E}">
        <p14:creationId xmlns:p14="http://schemas.microsoft.com/office/powerpoint/2010/main" val="28485970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Suggested Speaker Notes</a:t>
            </a:r>
          </a:p>
          <a:p>
            <a:pPr marL="285750" indent="-285750">
              <a:buFont typeface="Arial" panose="020B0604020202020204" pitchFamily="34" charset="0"/>
              <a:buChar char="•"/>
            </a:pPr>
            <a:endParaRPr lang="en-US" sz="1800" dirty="0">
              <a:effectLst/>
              <a:latin typeface="Helvetica" panose="020B0604020202020204" pitchFamily="34" charset="0"/>
              <a:ea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Process control involves designing a repeatable process, monitoring the inputs, and managing the production process to achieve a predictable outcome</a:t>
            </a:r>
          </a:p>
          <a:p>
            <a:pPr marL="285750" indent="-285750">
              <a:buFont typeface="Arial" panose="020B0604020202020204" pitchFamily="34" charset="0"/>
              <a:buChar char="•"/>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Product control involves thoroughly examining a finished product and comparing it to the specifications. </a:t>
            </a:r>
          </a:p>
          <a:p>
            <a:pPr marL="285750" indent="-285750">
              <a:buFont typeface="Arial" panose="020B0604020202020204" pitchFamily="34" charset="0"/>
              <a:buChar char="•"/>
            </a:pPr>
            <a:endParaRPr lang="en-US" sz="1800" dirty="0">
              <a:effectLst/>
              <a:latin typeface="Helvetica" panose="020B0604020202020204" pitchFamily="34"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19</a:t>
            </a:fld>
            <a:endParaRPr lang="en-US"/>
          </a:p>
        </p:txBody>
      </p:sp>
    </p:spTree>
    <p:extLst>
      <p:ext uri="{BB962C8B-B14F-4D97-AF65-F5344CB8AC3E}">
        <p14:creationId xmlns:p14="http://schemas.microsoft.com/office/powerpoint/2010/main" val="2651275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research team was led by HDR in collaboration with Fair Cape Consulting, and the Kentucky Transportation Research Center</a:t>
            </a:r>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Table lists the names of the principal investigator, co-principal investigators and project support staff</a:t>
            </a:r>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highlight>
                <a:srgbClr val="FFFF00"/>
              </a:highlight>
            </a:endParaRPr>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365760" lvl="1"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2</a:t>
            </a:fld>
            <a:endParaRPr lang="en-US"/>
          </a:p>
        </p:txBody>
      </p:sp>
    </p:spTree>
    <p:extLst>
      <p:ext uri="{BB962C8B-B14F-4D97-AF65-F5344CB8AC3E}">
        <p14:creationId xmlns:p14="http://schemas.microsoft.com/office/powerpoint/2010/main" val="27611571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Use a standard workspace configured for roadway design standards</a:t>
            </a:r>
          </a:p>
          <a:p>
            <a:pPr lvl="1"/>
            <a:r>
              <a:rPr lang="en-US" dirty="0"/>
              <a:t>Roadway elements can only be created in a way that meets standards</a:t>
            </a:r>
          </a:p>
          <a:p>
            <a:pPr lvl="1"/>
            <a:endParaRPr lang="en-US" dirty="0"/>
          </a:p>
          <a:p>
            <a:r>
              <a:rPr lang="en-US" dirty="0"/>
              <a:t>Use a standard workspace configured for bridge design standards</a:t>
            </a:r>
          </a:p>
          <a:p>
            <a:pPr lvl="1"/>
            <a:r>
              <a:rPr lang="en-US" dirty="0"/>
              <a:t>Designers can only select from a catalog of girders that match the standards</a:t>
            </a:r>
          </a:p>
          <a:p>
            <a:pPr lvl="1"/>
            <a:endParaRPr lang="en-US" dirty="0"/>
          </a:p>
          <a:p>
            <a:r>
              <a:rPr lang="en-US" dirty="0"/>
              <a:t>Use a </a:t>
            </a:r>
            <a:r>
              <a:rPr lang="en-US" dirty="0" err="1"/>
              <a:t>MatLab</a:t>
            </a:r>
            <a:r>
              <a:rPr lang="en-US" dirty="0"/>
              <a:t> model from a standard library that has been carefully tested</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20</a:t>
            </a:fld>
            <a:endParaRPr lang="en-US"/>
          </a:p>
        </p:txBody>
      </p:sp>
    </p:spTree>
    <p:extLst>
      <p:ext uri="{BB962C8B-B14F-4D97-AF65-F5344CB8AC3E}">
        <p14:creationId xmlns:p14="http://schemas.microsoft.com/office/powerpoint/2010/main" val="8288885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Notable quality management practices include:</a:t>
            </a:r>
          </a:p>
          <a:p>
            <a:pPr marL="171450" indent="-171450">
              <a:buFont typeface="Arial" panose="020B0604020202020204" pitchFamily="34" charset="0"/>
              <a:buChar char="•"/>
            </a:pPr>
            <a:r>
              <a:rPr lang="en-US" dirty="0"/>
              <a:t>Quality management manuals</a:t>
            </a:r>
          </a:p>
          <a:p>
            <a:pPr marL="171450" indent="-171450">
              <a:buFont typeface="Arial" panose="020B0604020202020204" pitchFamily="34" charset="0"/>
              <a:buChar char="•"/>
            </a:pPr>
            <a:r>
              <a:rPr lang="en-US" dirty="0"/>
              <a:t>Standards for software</a:t>
            </a:r>
          </a:p>
          <a:p>
            <a:pPr marL="171450" indent="-171450">
              <a:buFont typeface="Arial" panose="020B0604020202020204" pitchFamily="34" charset="0"/>
              <a:buChar char="•"/>
            </a:pPr>
            <a:r>
              <a:rPr lang="en-US" dirty="0"/>
              <a:t>Project quality plans</a:t>
            </a:r>
          </a:p>
          <a:p>
            <a:pPr marL="171450" indent="-171450">
              <a:buFont typeface="Arial" panose="020B0604020202020204" pitchFamily="34" charset="0"/>
              <a:buChar char="•"/>
            </a:pPr>
            <a:r>
              <a:rPr lang="en-US" dirty="0"/>
              <a:t>Standards for quality artifacts</a:t>
            </a:r>
          </a:p>
          <a:p>
            <a:pPr marL="171450" indent="-171450">
              <a:buFont typeface="Arial" panose="020B0604020202020204" pitchFamily="34" charset="0"/>
              <a:buChar char="•"/>
            </a:pPr>
            <a:r>
              <a:rPr lang="en-US" dirty="0"/>
              <a:t>Audits and certifications</a:t>
            </a:r>
          </a:p>
          <a:p>
            <a:pPr marL="171450" indent="-171450">
              <a:buFont typeface="Arial" panose="020B0604020202020204" pitchFamily="34" charset="0"/>
              <a:buChar char="•"/>
            </a:pPr>
            <a:r>
              <a:rPr lang="en-US" dirty="0"/>
              <a:t>Monitoring and feedback</a:t>
            </a:r>
          </a:p>
          <a:p>
            <a:pPr marL="171450" indent="-171450">
              <a:buFont typeface="Arial" panose="020B0604020202020204" pitchFamily="34" charset="0"/>
              <a:buChar char="•"/>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21</a:t>
            </a:fld>
            <a:endParaRPr lang="en-US"/>
          </a:p>
        </p:txBody>
      </p:sp>
    </p:spTree>
    <p:extLst>
      <p:ext uri="{BB962C8B-B14F-4D97-AF65-F5344CB8AC3E}">
        <p14:creationId xmlns:p14="http://schemas.microsoft.com/office/powerpoint/2010/main" val="23900147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Suggested Speaker Notes</a:t>
            </a:r>
          </a:p>
          <a:p>
            <a:pPr marL="158750" indent="0">
              <a:buNone/>
            </a:pPr>
            <a:endParaRPr lang="en-US" sz="1800" dirty="0">
              <a:effectLst/>
              <a:latin typeface="Helvetica" panose="020B0604020202020204" pitchFamily="34" charset="0"/>
              <a:ea typeface="Times New Roman" panose="02020603050405020304" pitchFamily="18" charset="0"/>
              <a:cs typeface="Times New Roman" panose="02020603050405020304" pitchFamily="18" charset="0"/>
            </a:endParaRPr>
          </a:p>
          <a:p>
            <a:pPr marL="158750" indent="0">
              <a:buNone/>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The quality process is executed in parallel to the quality control process:</a:t>
            </a:r>
          </a:p>
          <a:p>
            <a:pPr marL="342900" marR="0" lvl="0" indent="-342900" algn="just">
              <a:lnSpc>
                <a:spcPts val="1200"/>
              </a:lnSpc>
              <a:spcAft>
                <a:spcPts val="600"/>
              </a:spcAft>
              <a:buFont typeface="+mj-lt"/>
              <a:buAutoNum type="arabicPeriod"/>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Start-up phase: develop a project quality plan.</a:t>
            </a:r>
          </a:p>
          <a:p>
            <a:pPr marL="342900" marR="0" lvl="0" indent="-342900" algn="just">
              <a:lnSpc>
                <a:spcPts val="1200"/>
              </a:lnSpc>
              <a:spcAft>
                <a:spcPts val="600"/>
              </a:spcAft>
              <a:buFont typeface="+mj-lt"/>
              <a:buAutoNum type="arabicPeriod"/>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Design phase: use resources identified in the plan at the milestones indicated in the plan to review the design and document evidence of the process. During the design phase, the resources are typically used in a five-step process, which includes auditing to verify that quality artifacts are complete and signed off.</a:t>
            </a:r>
          </a:p>
          <a:p>
            <a:pPr marL="342900" marR="0" lvl="0" indent="-342900" algn="just">
              <a:lnSpc>
                <a:spcPts val="1200"/>
              </a:lnSpc>
              <a:spcAft>
                <a:spcPts val="600"/>
              </a:spcAft>
              <a:buFont typeface="+mj-lt"/>
              <a:buAutoNum type="arabicPeriod"/>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Pre-letting phase: review quality documentation to verify the plan has been executed. Certify the design to attest that the quality management framework was properly implemented.</a:t>
            </a:r>
          </a:p>
          <a:p>
            <a:pPr marL="342900" marR="0" lvl="0" indent="-342900" algn="just">
              <a:lnSpc>
                <a:spcPts val="1200"/>
              </a:lnSpc>
              <a:spcAft>
                <a:spcPts val="600"/>
              </a:spcAft>
              <a:buFont typeface="+mj-lt"/>
              <a:buAutoNum type="arabicPeriod"/>
            </a:pP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0" algn="just" defTabSz="914354" rtl="0" eaLnBrk="1" fontAlgn="auto" latinLnBrk="0" hangingPunct="1">
              <a:lnSpc>
                <a:spcPts val="1200"/>
              </a:lnSpc>
              <a:spcBef>
                <a:spcPts val="0"/>
              </a:spcBef>
              <a:spcAft>
                <a:spcPts val="600"/>
              </a:spcAft>
              <a:buClrTx/>
              <a:buSzTx/>
              <a:buFont typeface="+mj-lt"/>
              <a:buNone/>
              <a:tabLst/>
              <a:defRPr/>
            </a:pPr>
            <a:r>
              <a:rPr lang="en-US" sz="1800" dirty="0">
                <a:highlight>
                  <a:srgbClr val="FFFF00"/>
                </a:highlight>
              </a:rPr>
              <a:t>CLICK NEXT TO ADVANCE TO NEXT SLIDE</a:t>
            </a:r>
          </a:p>
          <a:p>
            <a:pPr marL="0" marR="0" lvl="0" indent="0" algn="just">
              <a:lnSpc>
                <a:spcPts val="1200"/>
              </a:lnSpc>
              <a:spcAft>
                <a:spcPts val="600"/>
              </a:spcAft>
              <a:buFont typeface="+mj-lt"/>
              <a:buNone/>
            </a:pP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158750" indent="0">
              <a:buNone/>
            </a:pPr>
            <a:endParaRPr lang="en-US" dirty="0"/>
          </a:p>
        </p:txBody>
      </p:sp>
    </p:spTree>
    <p:extLst>
      <p:ext uri="{BB962C8B-B14F-4D97-AF65-F5344CB8AC3E}">
        <p14:creationId xmlns:p14="http://schemas.microsoft.com/office/powerpoint/2010/main" val="25241280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Reader Notes</a:t>
            </a:r>
          </a:p>
          <a:p>
            <a:endParaRPr lang="en-US" dirty="0"/>
          </a:p>
          <a:p>
            <a:r>
              <a:rPr lang="en-US" dirty="0"/>
              <a:t>This next segment will cover 3D model reviews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23</a:t>
            </a:fld>
            <a:endParaRPr lang="en-US"/>
          </a:p>
        </p:txBody>
      </p:sp>
    </p:spTree>
    <p:extLst>
      <p:ext uri="{BB962C8B-B14F-4D97-AF65-F5344CB8AC3E}">
        <p14:creationId xmlns:p14="http://schemas.microsoft.com/office/powerpoint/2010/main" val="21790248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Two categories of 3D Model reviews:</a:t>
            </a:r>
          </a:p>
          <a:p>
            <a:pPr marL="171450" indent="-171450">
              <a:buFont typeface="Arial" panose="020B0604020202020204" pitchFamily="34" charset="0"/>
              <a:buChar char="•"/>
            </a:pPr>
            <a:r>
              <a:rPr lang="en-US" b="1" dirty="0"/>
              <a:t>Model Structure and Composition</a:t>
            </a:r>
          </a:p>
          <a:p>
            <a:pPr marL="537210" lvl="1" indent="-171450">
              <a:buFont typeface="Arial" panose="020B0604020202020204" pitchFamily="34" charset="0"/>
              <a:buChar char="•"/>
            </a:pPr>
            <a:r>
              <a:rPr lang="en-US" dirty="0"/>
              <a:t>Modeling standards review</a:t>
            </a:r>
          </a:p>
          <a:p>
            <a:pPr marL="537210" lvl="1" indent="-171450">
              <a:buFont typeface="Arial" panose="020B0604020202020204" pitchFamily="34" charset="0"/>
              <a:buChar char="•"/>
            </a:pPr>
            <a:r>
              <a:rPr lang="en-US" dirty="0"/>
              <a:t>Model integrity review</a:t>
            </a:r>
          </a:p>
          <a:p>
            <a:pPr marL="171450" indent="-171450">
              <a:buFont typeface="Arial" panose="020B0604020202020204" pitchFamily="34" charset="0"/>
              <a:buChar char="•"/>
            </a:pPr>
            <a:r>
              <a:rPr lang="en-US" b="1" dirty="0"/>
              <a:t>Design Compliance</a:t>
            </a:r>
          </a:p>
          <a:p>
            <a:pPr marL="537210" lvl="1" indent="-171450">
              <a:buFont typeface="Arial" panose="020B0604020202020204" pitchFamily="34" charset="0"/>
              <a:buChar char="•"/>
            </a:pPr>
            <a:r>
              <a:rPr lang="en-US" dirty="0"/>
              <a:t>Survey reviews</a:t>
            </a:r>
          </a:p>
          <a:p>
            <a:pPr marL="537210" lvl="1" indent="-171450">
              <a:buFont typeface="Arial" panose="020B0604020202020204" pitchFamily="34" charset="0"/>
              <a:buChar char="•"/>
            </a:pPr>
            <a:r>
              <a:rPr lang="en-US" dirty="0"/>
              <a:t>Discipline design reviews</a:t>
            </a:r>
          </a:p>
          <a:p>
            <a:pPr marL="537210" lvl="1" indent="-171450">
              <a:buFont typeface="Arial" panose="020B0604020202020204" pitchFamily="34" charset="0"/>
              <a:buChar char="•"/>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537210" lvl="1" indent="-171450">
              <a:buFont typeface="Arial" panose="020B0604020202020204" pitchFamily="34" charset="0"/>
              <a:buChar char="•"/>
            </a:pPr>
            <a:endParaRPr lang="en-US" dirty="0"/>
          </a:p>
        </p:txBody>
      </p:sp>
    </p:spTree>
    <p:extLst>
      <p:ext uri="{BB962C8B-B14F-4D97-AF65-F5344CB8AC3E}">
        <p14:creationId xmlns:p14="http://schemas.microsoft.com/office/powerpoint/2010/main" val="31812939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Suggested Speaker Notes: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The guide provides structures review definitions in Chapter 4 and the associated appendices.</a:t>
            </a:r>
          </a:p>
          <a:p>
            <a:pPr marL="0" indent="0">
              <a:buFont typeface="Arial" panose="020B0604020202020204" pitchFamily="34" charset="0"/>
              <a:buNone/>
            </a:pPr>
            <a:r>
              <a:rPr lang="en-US" dirty="0"/>
              <a:t>The chapter defines the purpose and outcomes, scope of review for different types of deliverables, and required documents to execute the review</a:t>
            </a:r>
          </a:p>
          <a:p>
            <a:pPr marL="0" indent="0">
              <a:buFont typeface="Arial" panose="020B0604020202020204" pitchFamily="34" charset="0"/>
              <a:buNone/>
            </a:pPr>
            <a:r>
              <a:rPr lang="en-US" dirty="0"/>
              <a:t>Information found in the appendices includes competencies to execute the review, detailed procedures, and sample quality artifacts.</a:t>
            </a:r>
          </a:p>
          <a:p>
            <a:pPr marL="0" indent="0">
              <a:buFont typeface="Arial" panose="020B0604020202020204" pitchFamily="34" charset="0"/>
              <a:buNone/>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0" indent="0">
              <a:buFont typeface="Arial" panose="020B0604020202020204" pitchFamily="34" charset="0"/>
              <a:buNone/>
            </a:pPr>
            <a:endParaRPr lang="en-US" dirty="0"/>
          </a:p>
          <a:p>
            <a:endParaRPr lang="en-US" dirty="0"/>
          </a:p>
        </p:txBody>
      </p:sp>
    </p:spTree>
    <p:extLst>
      <p:ext uri="{BB962C8B-B14F-4D97-AF65-F5344CB8AC3E}">
        <p14:creationId xmlns:p14="http://schemas.microsoft.com/office/powerpoint/2010/main" val="6162953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pPr marL="171450" indent="-171450">
              <a:buFont typeface="Arial" panose="020B0604020202020204" pitchFamily="34" charset="0"/>
              <a:buChar char="•"/>
            </a:pPr>
            <a:r>
              <a:rPr lang="en-US" dirty="0"/>
              <a:t>This category of reviews focuses on how a model is constructed based on the agency modeling standards and structured content.</a:t>
            </a:r>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model structure and composition reviews addresses the use of modeling standards e.g., software configuration or workspace and naming conventions, model structure, templates or assemblies, element types, styles, and Level of Information Need (LOIN). </a:t>
            </a:r>
          </a:p>
          <a:p>
            <a:pPr marL="171450" indent="-171450">
              <a:buFont typeface="Arial" panose="020B0604020202020204" pitchFamily="34" charset="0"/>
              <a:buChar char="•"/>
            </a:pPr>
            <a:r>
              <a:rPr lang="en-US" dirty="0"/>
              <a:t>Introduces the model structure and composition review types:</a:t>
            </a:r>
          </a:p>
          <a:p>
            <a:pPr lvl="1"/>
            <a:r>
              <a:rPr lang="en-US" sz="2400" b="1" dirty="0"/>
              <a:t>Modeling standards: </a:t>
            </a:r>
            <a:r>
              <a:rPr lang="en-US" sz="2400" dirty="0"/>
              <a:t>compliance with the agency’s CADD/BIM/Model Development standards </a:t>
            </a:r>
          </a:p>
          <a:p>
            <a:pPr lvl="1"/>
            <a:r>
              <a:rPr lang="en-US" sz="2400" b="1" dirty="0"/>
              <a:t>Model integrity: </a:t>
            </a:r>
            <a:r>
              <a:rPr lang="en-US" sz="2400" dirty="0"/>
              <a:t>the modeling structure.</a:t>
            </a:r>
          </a:p>
          <a:p>
            <a:pPr marL="0" marR="0" lvl="0" indent="0" algn="l" defTabSz="914354"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26</a:t>
            </a:fld>
            <a:endParaRPr lang="en-US"/>
          </a:p>
        </p:txBody>
      </p:sp>
    </p:spTree>
    <p:extLst>
      <p:ext uri="{BB962C8B-B14F-4D97-AF65-F5344CB8AC3E}">
        <p14:creationId xmlns:p14="http://schemas.microsoft.com/office/powerpoint/2010/main" val="2129654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This category of reviews focuses on confirming the model conforms to applicable design codes and standards.</a:t>
            </a:r>
          </a:p>
          <a:p>
            <a:r>
              <a:rPr lang="en-US" dirty="0"/>
              <a:t>Design Compliance Reviews addresses the conformance of the model with the design </a:t>
            </a:r>
            <a:r>
              <a:rPr lang="en-US" i="1" dirty="0"/>
              <a:t>and </a:t>
            </a:r>
            <a:r>
              <a:rPr lang="en-US" dirty="0"/>
              <a:t>the conformance of the design with the applicable codes, standards, and technical criteria</a:t>
            </a:r>
          </a:p>
          <a:p>
            <a:r>
              <a:rPr lang="en-US" dirty="0"/>
              <a:t>Introduces the three design compliance review types:</a:t>
            </a:r>
          </a:p>
          <a:p>
            <a:pPr lvl="1"/>
            <a:r>
              <a:rPr lang="en-US" b="1" dirty="0"/>
              <a:t>Survey: </a:t>
            </a:r>
            <a:r>
              <a:rPr lang="en-US" dirty="0"/>
              <a:t>compliance with agency geomatics or survey specifications for developing and delivering existing conditions models.</a:t>
            </a:r>
          </a:p>
          <a:p>
            <a:pPr lvl="1"/>
            <a:r>
              <a:rPr lang="en-US" b="1" dirty="0"/>
              <a:t>Design Discipline: </a:t>
            </a:r>
            <a:r>
              <a:rPr lang="en-US" dirty="0"/>
              <a:t>overall functionality of the design and compliance with project requirements for design standards, design intent and project milestone deliverables, constructability, quantities, and cost estimates</a:t>
            </a:r>
          </a:p>
          <a:p>
            <a:pPr lvl="1"/>
            <a:r>
              <a:rPr lang="en-US" b="1" dirty="0"/>
              <a:t>Clash Detection &amp; Spatial Coordination: </a:t>
            </a:r>
            <a:r>
              <a:rPr lang="en-US" dirty="0"/>
              <a:t>analysis of each discipline model to evaluate the position of discipline specific model elements in relationship to each other as well as in relation to model elements from other disciplines.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27</a:t>
            </a:fld>
            <a:endParaRPr lang="en-US"/>
          </a:p>
        </p:txBody>
      </p:sp>
    </p:spTree>
    <p:extLst>
      <p:ext uri="{BB962C8B-B14F-4D97-AF65-F5344CB8AC3E}">
        <p14:creationId xmlns:p14="http://schemas.microsoft.com/office/powerpoint/2010/main" val="36876301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Responsibilities of </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quality management roles </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include originator, reviewer, back checker, verifier, certifier, and auditor. </a:t>
            </a:r>
          </a:p>
          <a:p>
            <a:pPr marL="285750" marR="0" lvl="0"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These responsibilities can be distributed across </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project roles </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depending on the project size and reviewer type.  </a:t>
            </a:r>
          </a:p>
          <a:p>
            <a:pPr marL="285750" marR="0" lvl="0"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Agencies can use Appendix C to correlate </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defined property sets </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that can be attributed to model files based on review fields for these responsibilities.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28</a:t>
            </a:fld>
            <a:endParaRPr lang="en-US"/>
          </a:p>
        </p:txBody>
      </p:sp>
    </p:spTree>
    <p:extLst>
      <p:ext uri="{BB962C8B-B14F-4D97-AF65-F5344CB8AC3E}">
        <p14:creationId xmlns:p14="http://schemas.microsoft.com/office/powerpoint/2010/main" val="26575974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During the </a:t>
            </a:r>
            <a:r>
              <a:rPr lang="en-US" b="1" dirty="0"/>
              <a:t>initiate phase </a:t>
            </a:r>
            <a:r>
              <a:rPr lang="en-US" dirty="0"/>
              <a:t>of the quality management process, a six-step </a:t>
            </a:r>
            <a:r>
              <a:rPr lang="en-US" b="1" dirty="0"/>
              <a:t>review preparation process </a:t>
            </a:r>
            <a:r>
              <a:rPr lang="en-US" dirty="0"/>
              <a:t>is needed.</a:t>
            </a:r>
          </a:p>
          <a:p>
            <a:r>
              <a:rPr lang="en-US" dirty="0"/>
              <a:t>The six step process includes</a:t>
            </a:r>
          </a:p>
          <a:p>
            <a:pPr marL="171450" indent="-171450">
              <a:buFont typeface="Arial" panose="020B0604020202020204" pitchFamily="34" charset="0"/>
              <a:buChar char="•"/>
            </a:pPr>
            <a:r>
              <a:rPr lang="en-US" dirty="0"/>
              <a:t>Step 1 – Identify the reviewers</a:t>
            </a:r>
          </a:p>
          <a:p>
            <a:pPr marL="171450" indent="-171450">
              <a:buFont typeface="Arial" panose="020B0604020202020204" pitchFamily="34" charset="0"/>
              <a:buChar char="•"/>
            </a:pPr>
            <a:r>
              <a:rPr lang="en-US" dirty="0"/>
              <a:t>Step 2 – Notify the reviewers of upcoming review</a:t>
            </a:r>
          </a:p>
          <a:p>
            <a:pPr marL="171450" indent="-171450">
              <a:buFont typeface="Arial" panose="020B0604020202020204" pitchFamily="34" charset="0"/>
              <a:buChar char="•"/>
            </a:pPr>
            <a:r>
              <a:rPr lang="en-US" dirty="0"/>
              <a:t>Step 3 – Thoroughly check the work and rectify any issues</a:t>
            </a:r>
          </a:p>
          <a:p>
            <a:pPr marL="171450" indent="-171450">
              <a:buFont typeface="Arial" panose="020B0604020202020204" pitchFamily="34" charset="0"/>
              <a:buChar char="•"/>
            </a:pPr>
            <a:r>
              <a:rPr lang="en-US" dirty="0"/>
              <a:t>Step 4 – Prepare the review artifacts and populate as appropriate</a:t>
            </a:r>
          </a:p>
          <a:p>
            <a:pPr marL="171450" indent="-171450">
              <a:buFont typeface="Arial" panose="020B0604020202020204" pitchFamily="34" charset="0"/>
              <a:buChar char="•"/>
            </a:pPr>
            <a:r>
              <a:rPr lang="en-US" dirty="0"/>
              <a:t>Step 5 – Transmit the package of files and documents</a:t>
            </a:r>
          </a:p>
          <a:p>
            <a:pPr marL="171450" indent="-171450">
              <a:buFont typeface="Arial" panose="020B0604020202020204" pitchFamily="34" charset="0"/>
              <a:buChar char="•"/>
            </a:pPr>
            <a:r>
              <a:rPr lang="en-US" dirty="0"/>
              <a:t>Step 6 – Notify the reviewers that files are ready for review</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29</a:t>
            </a:fld>
            <a:endParaRPr lang="en-US"/>
          </a:p>
        </p:txBody>
      </p:sp>
    </p:spTree>
    <p:extLst>
      <p:ext uri="{BB962C8B-B14F-4D97-AF65-F5344CB8AC3E}">
        <p14:creationId xmlns:p14="http://schemas.microsoft.com/office/powerpoint/2010/main" val="1529703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dirty="0">
                <a:solidFill>
                  <a:schemeClr val="bg1"/>
                </a:solidFill>
                <a:effectLst/>
                <a:latin typeface="Arial" panose="020B0604020202020204" pitchFamily="34" charset="0"/>
              </a:rPr>
              <a:t>The objective of this research is to provide a guide to assist State DOTs with developing quality management processes for 3D model-based approach for project development and delivery</a:t>
            </a:r>
          </a:p>
          <a:p>
            <a:pPr marL="171450" indent="-171450">
              <a:buFont typeface="Arial" panose="020B0604020202020204" pitchFamily="34" charset="0"/>
              <a:buChar char="•"/>
            </a:pPr>
            <a:r>
              <a:rPr lang="en-US" dirty="0"/>
              <a:t>The Guide serves as a national reference for quality management.</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a:t>
            </a:fld>
            <a:endParaRPr lang="en-US"/>
          </a:p>
        </p:txBody>
      </p:sp>
    </p:spTree>
    <p:extLst>
      <p:ext uri="{BB962C8B-B14F-4D97-AF65-F5344CB8AC3E}">
        <p14:creationId xmlns:p14="http://schemas.microsoft.com/office/powerpoint/2010/main" val="13815166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US" dirty="0"/>
              <a:t>Suggested Speaker Notes:</a:t>
            </a:r>
          </a:p>
          <a:p>
            <a:pPr marL="0" marR="0" lvl="0" indent="0" algn="l" defTabSz="914354"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t>During the </a:t>
            </a:r>
            <a:r>
              <a:rPr lang="en-US" b="1" dirty="0"/>
              <a:t>check phase </a:t>
            </a:r>
            <a:r>
              <a:rPr lang="en-US" dirty="0"/>
              <a:t>of the quality management process, a three-step </a:t>
            </a:r>
            <a:r>
              <a:rPr lang="en-US" b="1" dirty="0"/>
              <a:t>review process </a:t>
            </a:r>
            <a:r>
              <a:rPr lang="en-US" dirty="0"/>
              <a:t>is needed.</a:t>
            </a: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t>The review process consists of</a:t>
            </a:r>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Step 1 – Isolate the content in the model</a:t>
            </a:r>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Step 2 – Compare it to the standard</a:t>
            </a:r>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Step 3 – Document the check, and log any issues</a:t>
            </a:r>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a:spcAft>
                <a:spcPts val="300"/>
              </a:spcAft>
            </a:pPr>
            <a:r>
              <a:rPr lang="en-US" sz="1200" dirty="0"/>
              <a:t>The high-level procedure for Design Intent reviews is relatively simple, but in practice it requires two distinct skillsets: </a:t>
            </a:r>
          </a:p>
          <a:p>
            <a:pPr marL="457200" indent="-457200">
              <a:buFont typeface="+mj-lt"/>
              <a:buAutoNum type="arabicPeriod"/>
            </a:pPr>
            <a:r>
              <a:rPr lang="en-US" sz="1200" dirty="0"/>
              <a:t>Domain expertise to navigate the design standards, and </a:t>
            </a:r>
          </a:p>
          <a:p>
            <a:pPr marL="457200" indent="-457200">
              <a:buFont typeface="+mj-lt"/>
              <a:buAutoNum type="arabicPeriod"/>
            </a:pPr>
            <a:r>
              <a:rPr lang="en-US" sz="1200" dirty="0"/>
              <a:t>Modeling skills to open the file, isolate content, and view the properties.</a:t>
            </a:r>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pPr marL="0" marR="0" lvl="0" indent="0" algn="l" defTabSz="914354"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30</a:t>
            </a:fld>
            <a:endParaRPr lang="en-US"/>
          </a:p>
        </p:txBody>
      </p:sp>
    </p:spTree>
    <p:extLst>
      <p:ext uri="{BB962C8B-B14F-4D97-AF65-F5344CB8AC3E}">
        <p14:creationId xmlns:p14="http://schemas.microsoft.com/office/powerpoint/2010/main" val="5917551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The addition of 3D model-based design reviews affect the traditional quality management timeline</a:t>
            </a:r>
          </a:p>
          <a:p>
            <a:r>
              <a:rPr lang="en-US" dirty="0"/>
              <a:t>Examples of review types and when they are performed during the traditional review timeline is shown. </a:t>
            </a:r>
          </a:p>
          <a:p>
            <a:pPr marL="0" marR="0" lvl="0" indent="0" algn="l" defTabSz="914354" rtl="0" eaLnBrk="1" fontAlgn="auto" latinLnBrk="0" hangingPunct="1">
              <a:lnSpc>
                <a:spcPct val="100000"/>
              </a:lnSpc>
              <a:spcBef>
                <a:spcPts val="0"/>
              </a:spcBef>
              <a:spcAft>
                <a:spcPts val="0"/>
              </a:spcAft>
              <a:buClrTx/>
              <a:buSzTx/>
              <a:buFontTx/>
              <a:buNone/>
              <a:tabLst/>
              <a:defRPr/>
            </a:pPr>
            <a:r>
              <a:rPr lang="en-US" sz="1200" dirty="0"/>
              <a:t>Section 4.5.3 provides guidance to agencies to establish their own review protocols. Appendix E provides an example set of review protocols.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31</a:t>
            </a:fld>
            <a:endParaRPr lang="en-US"/>
          </a:p>
        </p:txBody>
      </p:sp>
    </p:spTree>
    <p:extLst>
      <p:ext uri="{BB962C8B-B14F-4D97-AF65-F5344CB8AC3E}">
        <p14:creationId xmlns:p14="http://schemas.microsoft.com/office/powerpoint/2010/main" val="40380712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Appendix D contains a library of competencies organize din categories and sub-categories.</a:t>
            </a:r>
          </a:p>
          <a:p>
            <a:pPr marL="285750" indent="-285750">
              <a:buFont typeface="Arial" panose="020B0604020202020204" pitchFamily="34" charset="0"/>
              <a:buChar char="•"/>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The library covers three categories: CADD, Common Data Environment, and Design. </a:t>
            </a:r>
          </a:p>
          <a:p>
            <a:pPr marL="285750" indent="-285750">
              <a:buFont typeface="Arial" panose="020B0604020202020204" pitchFamily="34" charset="0"/>
              <a:buChar char="•"/>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Each category has a group of sub-categories. </a:t>
            </a:r>
          </a:p>
          <a:p>
            <a:pPr marL="285750" indent="-285750">
              <a:buFont typeface="Arial" panose="020B0604020202020204" pitchFamily="34" charset="0"/>
              <a:buChar char="•"/>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Where indicated, a competency has prerequisite or dependent competencies. </a:t>
            </a:r>
          </a:p>
          <a:p>
            <a:pPr marL="285750" indent="-285750">
              <a:buFont typeface="Arial" panose="020B0604020202020204" pitchFamily="34" charset="0"/>
              <a:buChar char="•"/>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These are competencies that are required to execute the competency. </a:t>
            </a:r>
          </a:p>
          <a:p>
            <a:pPr marL="285750" indent="-285750">
              <a:buFont typeface="Arial" panose="020B0604020202020204" pitchFamily="34" charset="0"/>
              <a:buChar char="•"/>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Project teams can use the competencies as criteria to screen potential reviewers. </a:t>
            </a:r>
          </a:p>
          <a:p>
            <a:pPr marL="285750" indent="-285750">
              <a:buFont typeface="Arial" panose="020B0604020202020204" pitchFamily="34" charset="0"/>
              <a:buChar char="•"/>
            </a:pPr>
            <a:endParaRPr lang="en-US" sz="1800" dirty="0">
              <a:effectLst/>
              <a:latin typeface="Helvetica" panose="020B0604020202020204" pitchFamily="34"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285750" indent="-2857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32</a:t>
            </a:fld>
            <a:endParaRPr lang="en-US"/>
          </a:p>
        </p:txBody>
      </p:sp>
    </p:spTree>
    <p:extLst>
      <p:ext uri="{BB962C8B-B14F-4D97-AF65-F5344CB8AC3E}">
        <p14:creationId xmlns:p14="http://schemas.microsoft.com/office/powerpoint/2010/main" val="35765524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Suggested Speaker Notes:</a:t>
            </a:r>
          </a:p>
          <a:p>
            <a:endParaRPr lang="en-US" sz="1800" dirty="0">
              <a:effectLst/>
              <a:latin typeface="Helvetica" panose="020B0604020202020204" pitchFamily="34" charset="0"/>
              <a:ea typeface="Times New Roman" panose="02020603050405020304" pitchFamily="18"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sz="1800" dirty="0"/>
              <a:t>Chapter 4 defined the scope of the review &amp; review information needed for the review procedures</a:t>
            </a:r>
          </a:p>
          <a:p>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The review procedures include: </a:t>
            </a:r>
          </a:p>
          <a:p>
            <a:pPr marL="342900" indent="-342900">
              <a:lnSpc>
                <a:spcPct val="150000"/>
              </a:lnSpc>
              <a:buFont typeface="Arial" panose="020B0604020202020204" pitchFamily="34" charset="0"/>
              <a:buChar char="•"/>
            </a:pPr>
            <a:r>
              <a:rPr lang="en-US" sz="1800" dirty="0"/>
              <a:t>Review Initiation</a:t>
            </a:r>
          </a:p>
          <a:p>
            <a:pPr marL="342900" indent="-342900">
              <a:lnSpc>
                <a:spcPct val="150000"/>
              </a:lnSpc>
              <a:buFont typeface="Arial" panose="020B0604020202020204" pitchFamily="34" charset="0"/>
              <a:buChar char="•"/>
            </a:pPr>
            <a:r>
              <a:rPr lang="en-US" sz="1800" dirty="0"/>
              <a:t>Modeling Standards Review</a:t>
            </a:r>
          </a:p>
          <a:p>
            <a:pPr marL="342900" indent="-342900">
              <a:lnSpc>
                <a:spcPct val="150000"/>
              </a:lnSpc>
              <a:buFont typeface="Arial" panose="020B0604020202020204" pitchFamily="34" charset="0"/>
              <a:buChar char="•"/>
            </a:pPr>
            <a:r>
              <a:rPr lang="en-US" sz="1800" dirty="0"/>
              <a:t>Model Integrity Review</a:t>
            </a:r>
          </a:p>
          <a:p>
            <a:pPr marL="342900" indent="-342900">
              <a:lnSpc>
                <a:spcPct val="150000"/>
              </a:lnSpc>
              <a:buFont typeface="Arial" panose="020B0604020202020204" pitchFamily="34" charset="0"/>
              <a:buChar char="•"/>
            </a:pPr>
            <a:r>
              <a:rPr lang="en-US" sz="1800" dirty="0"/>
              <a:t>Survey – Geodetic</a:t>
            </a:r>
          </a:p>
          <a:p>
            <a:pPr marL="342900" indent="-342900">
              <a:lnSpc>
                <a:spcPct val="150000"/>
              </a:lnSpc>
              <a:buFont typeface="Arial" panose="020B0604020202020204" pitchFamily="34" charset="0"/>
              <a:buChar char="•"/>
            </a:pPr>
            <a:r>
              <a:rPr lang="en-US" sz="1800" dirty="0"/>
              <a:t>Survey – Topographic Features and 3D Surfaces</a:t>
            </a:r>
          </a:p>
          <a:p>
            <a:pPr marL="342900" indent="-342900">
              <a:lnSpc>
                <a:spcPct val="150000"/>
              </a:lnSpc>
              <a:buFont typeface="Arial" panose="020B0604020202020204" pitchFamily="34" charset="0"/>
              <a:buChar char="•"/>
            </a:pPr>
            <a:r>
              <a:rPr lang="en-US" sz="1800" dirty="0"/>
              <a:t>Survey – Land Boundaries &amp; ROW</a:t>
            </a:r>
          </a:p>
          <a:p>
            <a:pPr marL="342900" indent="-342900">
              <a:lnSpc>
                <a:spcPct val="150000"/>
              </a:lnSpc>
              <a:buFont typeface="Arial" panose="020B0604020202020204" pitchFamily="34" charset="0"/>
              <a:buChar char="•"/>
            </a:pPr>
            <a:r>
              <a:rPr lang="en-US" sz="1800" dirty="0"/>
              <a:t>Discipline Design Review</a:t>
            </a:r>
          </a:p>
          <a:p>
            <a:pPr marL="342900" indent="-342900">
              <a:lnSpc>
                <a:spcPct val="150000"/>
              </a:lnSpc>
              <a:buFont typeface="Arial" panose="020B0604020202020204" pitchFamily="34" charset="0"/>
              <a:buChar char="•"/>
            </a:pPr>
            <a:r>
              <a:rPr lang="en-US" sz="1800" dirty="0"/>
              <a:t>Clash Detection and Spatial Coordination</a:t>
            </a:r>
          </a:p>
          <a:p>
            <a:endParaRPr lang="en-US" sz="1800" dirty="0">
              <a:effectLst/>
              <a:latin typeface="Helvetica" panose="020B0604020202020204" pitchFamily="34" charset="0"/>
              <a:ea typeface="Times New Roman" panose="02020603050405020304" pitchFamily="18"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sz="1800" dirty="0"/>
              <a:t>Appendix E combines competencies and step by step review procedures</a:t>
            </a:r>
          </a:p>
          <a:p>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The procedures assume a particular approach to agency standards and review documentation (e.g., using a MET). </a:t>
            </a:r>
          </a:p>
          <a:p>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Best practices include incorporating the review initiation process into each procedure and understanding process and product controls when choosing software to implement these procedures.</a:t>
            </a:r>
          </a:p>
          <a:p>
            <a:endParaRPr lang="en-US" sz="1800" dirty="0">
              <a:effectLst/>
              <a:latin typeface="Helvetica" panose="020B0604020202020204" pitchFamily="34"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33</a:t>
            </a:fld>
            <a:endParaRPr lang="en-US"/>
          </a:p>
        </p:txBody>
      </p:sp>
    </p:spTree>
    <p:extLst>
      <p:ext uri="{BB962C8B-B14F-4D97-AF65-F5344CB8AC3E}">
        <p14:creationId xmlns:p14="http://schemas.microsoft.com/office/powerpoint/2010/main" val="15102406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This next section will cover setting up your agency for success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34</a:t>
            </a:fld>
            <a:endParaRPr lang="en-US"/>
          </a:p>
        </p:txBody>
      </p:sp>
    </p:spTree>
    <p:extLst>
      <p:ext uri="{BB962C8B-B14F-4D97-AF65-F5344CB8AC3E}">
        <p14:creationId xmlns:p14="http://schemas.microsoft.com/office/powerpoint/2010/main" val="6539223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Suggested Speaker Notes:</a:t>
            </a:r>
          </a:p>
          <a:p>
            <a:endParaRPr lang="en-US" sz="1200" dirty="0">
              <a:effectLst/>
              <a:latin typeface="Helvetica" panose="020B0604020202020204" pitchFamily="34" charset="0"/>
              <a:ea typeface="Times New Roman" panose="02020603050405020304" pitchFamily="18" charset="0"/>
              <a:cs typeface="Times New Roman" panose="02020603050405020304" pitchFamily="18" charset="0"/>
            </a:endParaRPr>
          </a:p>
          <a:p>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A successful review </a:t>
            </a:r>
            <a:r>
              <a:rPr lang="en-US" sz="1200" b="1" dirty="0">
                <a:effectLst/>
                <a:latin typeface="Helvetica" panose="020B0604020202020204" pitchFamily="34" charset="0"/>
                <a:ea typeface="Times New Roman" panose="02020603050405020304" pitchFamily="18" charset="0"/>
                <a:cs typeface="Times New Roman" panose="02020603050405020304" pitchFamily="18" charset="0"/>
              </a:rPr>
              <a:t>PROCESS</a:t>
            </a:r>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 requires a well-organized model development environment and workflow. </a:t>
            </a:r>
          </a:p>
          <a:p>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Chapter 5 of the guide elaborates on specific model environment components that agencies should establish and implement for a robust quality management process.</a:t>
            </a:r>
          </a:p>
          <a:p>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This include:</a:t>
            </a:r>
          </a:p>
          <a:p>
            <a:pPr marL="171450" indent="-171450">
              <a:buFont typeface="Arial" panose="020B0604020202020204" pitchFamily="34" charset="0"/>
              <a:buChar char="•"/>
            </a:pPr>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Information Modeling Standards which describes the role of Level of Development and Level of Information Need</a:t>
            </a:r>
          </a:p>
          <a:p>
            <a:pPr marL="171450" indent="-171450">
              <a:buFont typeface="Arial" panose="020B0604020202020204" pitchFamily="34" charset="0"/>
              <a:buChar char="•"/>
            </a:pPr>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Common Data Environment</a:t>
            </a:r>
          </a:p>
          <a:p>
            <a:pPr marL="171450" indent="-171450">
              <a:buFont typeface="Arial" panose="020B0604020202020204" pitchFamily="34" charset="0"/>
              <a:buChar char="•"/>
            </a:pPr>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Naming Conventions</a:t>
            </a:r>
          </a:p>
          <a:p>
            <a:pPr marL="171450" indent="-171450">
              <a:buFont typeface="Arial" panose="020B0604020202020204" pitchFamily="34" charset="0"/>
              <a:buChar char="•"/>
            </a:pPr>
            <a:r>
              <a:rPr lang="en-US" dirty="0">
                <a:cs typeface="Arial"/>
              </a:rPr>
              <a:t>Software Configuration Development and Management</a:t>
            </a:r>
          </a:p>
          <a:p>
            <a:pPr marL="171450" indent="-171450">
              <a:buFont typeface="Arial" panose="020B0604020202020204" pitchFamily="34" charset="0"/>
              <a:buChar char="•"/>
            </a:pPr>
            <a:r>
              <a:rPr lang="en-US" dirty="0">
                <a:cs typeface="Arial"/>
              </a:rPr>
              <a:t>Model Management Tools</a:t>
            </a:r>
          </a:p>
          <a:p>
            <a:pPr marL="171450" indent="-171450">
              <a:buFont typeface="Arial" panose="020B0604020202020204" pitchFamily="34" charset="0"/>
              <a:buChar char="•"/>
            </a:pPr>
            <a:endParaRPr lang="en-US" sz="1200" dirty="0">
              <a:effectLst/>
              <a:latin typeface="Helvetica" panose="020B0604020202020204" pitchFamily="34" charset="0"/>
              <a:ea typeface="Times New Roman" panose="02020603050405020304" pitchFamily="18"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35</a:t>
            </a:fld>
            <a:endParaRPr lang="en-US"/>
          </a:p>
        </p:txBody>
      </p:sp>
    </p:spTree>
    <p:extLst>
      <p:ext uri="{BB962C8B-B14F-4D97-AF65-F5344CB8AC3E}">
        <p14:creationId xmlns:p14="http://schemas.microsoft.com/office/powerpoint/2010/main" val="22026325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Information modeling standards </a:t>
            </a: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are the basis for the modeling standards and model integrity reviews. </a:t>
            </a:r>
          </a:p>
          <a:p>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Clearly defined naming conventions, model content, and element information yield finished products that are </a:t>
            </a:r>
            <a:r>
              <a:rPr lang="en-US" sz="1800" b="1" dirty="0">
                <a:effectLst/>
                <a:latin typeface="Helvetica" panose="020B0604020202020204" pitchFamily="34" charset="0"/>
                <a:ea typeface="Times New Roman" panose="02020603050405020304" pitchFamily="18" charset="0"/>
                <a:cs typeface="Times New Roman" panose="02020603050405020304" pitchFamily="18" charset="0"/>
              </a:rPr>
              <a:t>consistent and predictable</a:t>
            </a: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a:t>
            </a:r>
          </a:p>
          <a:p>
            <a:endParaRPr lang="en-US" sz="1800" dirty="0">
              <a:effectLst/>
              <a:latin typeface="Helvetica" panose="020B0604020202020204" pitchFamily="34"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36</a:t>
            </a:fld>
            <a:endParaRPr lang="en-US"/>
          </a:p>
        </p:txBody>
      </p:sp>
    </p:spTree>
    <p:extLst>
      <p:ext uri="{BB962C8B-B14F-4D97-AF65-F5344CB8AC3E}">
        <p14:creationId xmlns:p14="http://schemas.microsoft.com/office/powerpoint/2010/main" val="21149644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Considerations for a well-configured CDE that fully supports review protocols include:</a:t>
            </a:r>
          </a:p>
          <a:p>
            <a:pPr marL="171450" indent="-171450">
              <a:buFont typeface="Arial" panose="020B0604020202020204" pitchFamily="34" charset="0"/>
              <a:buChar char="•"/>
            </a:pPr>
            <a:r>
              <a:rPr lang="en-US" dirty="0"/>
              <a:t>Approval and verification workflows configurable to project methods and procedures.</a:t>
            </a:r>
          </a:p>
          <a:p>
            <a:pPr marL="171450" indent="-171450">
              <a:buFont typeface="Arial" panose="020B0604020202020204" pitchFamily="34" charset="0"/>
              <a:buChar char="•"/>
            </a:pPr>
            <a:r>
              <a:rPr lang="en-US" dirty="0"/>
              <a:t>Notifications and alerts that aid collaborative workflows and audit trail.</a:t>
            </a:r>
          </a:p>
          <a:p>
            <a:pPr marL="171450" indent="-171450">
              <a:buFont typeface="Arial" panose="020B0604020202020204" pitchFamily="34" charset="0"/>
              <a:buChar char="•"/>
            </a:pPr>
            <a:r>
              <a:rPr lang="en-US" dirty="0"/>
              <a:t>Permissions controls that are customizable and provide gated CDE workflows.</a:t>
            </a:r>
          </a:p>
          <a:p>
            <a:pPr marL="171450" indent="-171450">
              <a:buFont typeface="Arial" panose="020B0604020202020204" pitchFamily="34" charset="0"/>
              <a:buChar char="•"/>
            </a:pPr>
            <a:r>
              <a:rPr lang="en-US" dirty="0"/>
              <a:t>Workflow engines to automate review and approval processes.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37</a:t>
            </a:fld>
            <a:endParaRPr lang="en-US"/>
          </a:p>
        </p:txBody>
      </p:sp>
    </p:spTree>
    <p:extLst>
      <p:ext uri="{BB962C8B-B14F-4D97-AF65-F5344CB8AC3E}">
        <p14:creationId xmlns:p14="http://schemas.microsoft.com/office/powerpoint/2010/main" val="25382955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Advantages of implementing an agency software configuration include:</a:t>
            </a:r>
          </a:p>
          <a:p>
            <a:pPr marL="171450" indent="-171450">
              <a:buFont typeface="Arial" panose="020B0604020202020204" pitchFamily="34" charset="0"/>
              <a:buChar char="•"/>
            </a:pPr>
            <a:r>
              <a:rPr lang="en-US" dirty="0"/>
              <a:t>Defining customized repeatable processes and workflows using modeling standards.</a:t>
            </a:r>
          </a:p>
          <a:p>
            <a:pPr marL="171450" indent="-171450">
              <a:buFont typeface="Arial" panose="020B0604020202020204" pitchFamily="34" charset="0"/>
              <a:buChar char="•"/>
            </a:pPr>
            <a:r>
              <a:rPr lang="en-US" dirty="0"/>
              <a:t>Promoting consistency with design and modeling standards between users.</a:t>
            </a:r>
          </a:p>
          <a:p>
            <a:pPr marL="171450" indent="-171450">
              <a:buFont typeface="Arial" panose="020B0604020202020204" pitchFamily="34" charset="0"/>
              <a:buChar char="•"/>
            </a:pPr>
            <a:r>
              <a:rPr lang="en-US" dirty="0"/>
              <a:t>Providing the ability to implement process control and checks against the configuration.</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38</a:t>
            </a:fld>
            <a:endParaRPr lang="en-US"/>
          </a:p>
        </p:txBody>
      </p:sp>
    </p:spTree>
    <p:extLst>
      <p:ext uri="{BB962C8B-B14F-4D97-AF65-F5344CB8AC3E}">
        <p14:creationId xmlns:p14="http://schemas.microsoft.com/office/powerpoint/2010/main" val="6346008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t>Model Content Documentation tells reviewers what is in the model, saving time and providing a resource to compare with agency standards. </a:t>
            </a:r>
          </a:p>
          <a:p>
            <a:r>
              <a:rPr lang="en-US" dirty="0"/>
              <a:t>BIM Execution Plan (BEP)</a:t>
            </a:r>
          </a:p>
          <a:p>
            <a:pPr lvl="1"/>
            <a:r>
              <a:rPr lang="en-US" b="1" u="sng" dirty="0"/>
              <a:t>File</a:t>
            </a:r>
            <a:r>
              <a:rPr lang="en-US" dirty="0"/>
              <a:t> List and Types</a:t>
            </a:r>
          </a:p>
          <a:p>
            <a:pPr lvl="1"/>
            <a:r>
              <a:rPr lang="en-US" dirty="0"/>
              <a:t>Model Uses</a:t>
            </a:r>
          </a:p>
          <a:p>
            <a:pPr lvl="1"/>
            <a:r>
              <a:rPr lang="en-US" dirty="0"/>
              <a:t>Review tracking</a:t>
            </a:r>
          </a:p>
          <a:p>
            <a:pPr marL="365760" marR="0" lvl="1"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Provided to reviewers for their reference to understand the project needs and implementation process for model generation.</a:t>
            </a:r>
          </a:p>
          <a:p>
            <a:pPr lvl="1"/>
            <a:endParaRPr lang="en-US" dirty="0"/>
          </a:p>
          <a:p>
            <a:r>
              <a:rPr lang="en-US" dirty="0"/>
              <a:t>Model Element Table (MET)</a:t>
            </a:r>
          </a:p>
          <a:p>
            <a:pPr lvl="1"/>
            <a:r>
              <a:rPr lang="en-US" dirty="0"/>
              <a:t>Standardize for consistency</a:t>
            </a:r>
          </a:p>
          <a:p>
            <a:pPr lvl="1"/>
            <a:r>
              <a:rPr lang="en-US" b="1" u="sng" dirty="0"/>
              <a:t>Object</a:t>
            </a:r>
            <a:r>
              <a:rPr lang="en-US" dirty="0"/>
              <a:t> information</a:t>
            </a:r>
          </a:p>
          <a:p>
            <a:pPr lvl="2"/>
            <a:r>
              <a:rPr lang="en-US" dirty="0"/>
              <a:t>What’s Included</a:t>
            </a:r>
          </a:p>
          <a:p>
            <a:pPr lvl="2"/>
            <a:r>
              <a:rPr lang="en-US" dirty="0"/>
              <a:t>LOD/LOIN</a:t>
            </a:r>
          </a:p>
          <a:p>
            <a:pPr marL="365760" marR="0" lvl="1"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Agencies can incorporate a MET into a formal review process by maintaining a scalable template for different project types.</a:t>
            </a:r>
          </a:p>
          <a:p>
            <a:pPr lvl="1"/>
            <a:endParaRPr lang="en-US" dirty="0"/>
          </a:p>
          <a:p>
            <a:endParaRPr lang="en-US" dirty="0"/>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endParaRPr lang="en-US" dirty="0">
              <a:highlight>
                <a:srgbClr val="FFFF00"/>
              </a:highlight>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39</a:t>
            </a:fld>
            <a:endParaRPr lang="en-US"/>
          </a:p>
        </p:txBody>
      </p:sp>
    </p:spTree>
    <p:extLst>
      <p:ext uri="{BB962C8B-B14F-4D97-AF65-F5344CB8AC3E}">
        <p14:creationId xmlns:p14="http://schemas.microsoft.com/office/powerpoint/2010/main" val="4118199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1025FC-84D8-FC8D-8343-2FD17462F9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E4B19F-B7D1-3530-EF14-F8B689AA6A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827FA6-507D-E33C-D5FC-D574C2F5DED7}"/>
              </a:ext>
            </a:extLst>
          </p:cNvPr>
          <p:cNvSpPr>
            <a:spLocks noGrp="1"/>
          </p:cNvSpPr>
          <p:nvPr>
            <p:ph type="body" idx="1"/>
          </p:nvPr>
        </p:nvSpPr>
        <p:spPr/>
        <p:txBody>
          <a:bodyPr/>
          <a:lstStyle/>
          <a:p>
            <a:r>
              <a:rPr lang="en-US" dirty="0"/>
              <a:t>Suggested Speaker Notes</a:t>
            </a:r>
          </a:p>
          <a:p>
            <a:endParaRPr lang="en-US" dirty="0"/>
          </a:p>
          <a:p>
            <a:pPr marL="171450" indent="-171450">
              <a:buFont typeface="Arial" panose="020B0604020202020204" pitchFamily="34" charset="0"/>
              <a:buChar char="•"/>
            </a:pPr>
            <a:r>
              <a:rPr lang="en-US" dirty="0"/>
              <a:t>The Research Project Timeline extended over 6 years. </a:t>
            </a:r>
          </a:p>
          <a:p>
            <a:pPr marL="171450" indent="-171450">
              <a:buFont typeface="Arial" panose="020B0604020202020204" pitchFamily="34" charset="0"/>
              <a:buChar char="•"/>
            </a:pPr>
            <a:r>
              <a:rPr lang="en-US" dirty="0"/>
              <a:t>2020 – Problem statement developed</a:t>
            </a:r>
          </a:p>
          <a:p>
            <a:pPr marL="171450" indent="-171450">
              <a:buFont typeface="Arial" panose="020B0604020202020204" pitchFamily="34" charset="0"/>
              <a:buChar char="•"/>
            </a:pPr>
            <a:r>
              <a:rPr lang="en-US" dirty="0"/>
              <a:t>2021 – Project funded, panel formed, RPF issued</a:t>
            </a:r>
          </a:p>
          <a:p>
            <a:pPr marL="171450" indent="-171450">
              <a:buFont typeface="Arial" panose="020B0604020202020204" pitchFamily="34" charset="0"/>
              <a:buChar char="•"/>
            </a:pPr>
            <a:r>
              <a:rPr lang="en-US" dirty="0"/>
              <a:t>2022 – Awarded contract to research team</a:t>
            </a:r>
          </a:p>
          <a:p>
            <a:pPr marL="171450" indent="-171450">
              <a:buFont typeface="Arial" panose="020B0604020202020204" pitchFamily="34" charset="0"/>
              <a:buChar char="•"/>
            </a:pPr>
            <a:r>
              <a:rPr lang="en-US" dirty="0"/>
              <a:t>2023 – Interim reports, agency testing</a:t>
            </a:r>
          </a:p>
          <a:p>
            <a:pPr marL="171450" indent="-171450">
              <a:buFont typeface="Arial" panose="020B0604020202020204" pitchFamily="34" charset="0"/>
              <a:buChar char="•"/>
            </a:pPr>
            <a:r>
              <a:rPr lang="en-US" dirty="0"/>
              <a:t>2024 – Draft guide submitted; initial workshops conducted</a:t>
            </a:r>
          </a:p>
          <a:p>
            <a:pPr marL="171450" indent="-171450">
              <a:buFont typeface="Arial" panose="020B0604020202020204" pitchFamily="34" charset="0"/>
              <a:buChar char="•"/>
            </a:pPr>
            <a:r>
              <a:rPr lang="en-US" dirty="0"/>
              <a:t>2025 – Final deliverables submitted</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a:extLst>
              <a:ext uri="{FF2B5EF4-FFF2-40B4-BE49-F238E27FC236}">
                <a16:creationId xmlns:a16="http://schemas.microsoft.com/office/drawing/2014/main" id="{6E80B99F-7F02-8534-7596-EDFEA560C225}"/>
              </a:ext>
            </a:extLst>
          </p:cNvPr>
          <p:cNvSpPr>
            <a:spLocks noGrp="1"/>
          </p:cNvSpPr>
          <p:nvPr>
            <p:ph type="sldNum" sz="quarter" idx="5"/>
          </p:nvPr>
        </p:nvSpPr>
        <p:spPr/>
        <p:txBody>
          <a:bodyPr/>
          <a:lstStyle/>
          <a:p>
            <a:fld id="{E44CA3CC-E040-426A-BD9D-8E6CA1306B4F}" type="slidenum">
              <a:rPr lang="en-US" smtClean="0"/>
              <a:pPr/>
              <a:t>4</a:t>
            </a:fld>
            <a:endParaRPr lang="en-US"/>
          </a:p>
        </p:txBody>
      </p:sp>
    </p:spTree>
    <p:extLst>
      <p:ext uri="{BB962C8B-B14F-4D97-AF65-F5344CB8AC3E}">
        <p14:creationId xmlns:p14="http://schemas.microsoft.com/office/powerpoint/2010/main" val="100549208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Suggested Speaker Notes:</a:t>
            </a:r>
          </a:p>
          <a:p>
            <a:endParaRPr lang="en-US" sz="1800" dirty="0">
              <a:effectLst/>
              <a:latin typeface="Helvetica" panose="020B0604020202020204" pitchFamily="34" charset="0"/>
              <a:ea typeface="Times New Roman" panose="02020603050405020304" pitchFamily="18" charset="0"/>
              <a:cs typeface="Times New Roman" panose="02020603050405020304" pitchFamily="18" charset="0"/>
            </a:endParaRPr>
          </a:p>
          <a:p>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Reviewers need a sound process to verify a model contains the design information necessary for the contractor and meets design criteria and calculations</a:t>
            </a:r>
          </a:p>
          <a:p>
            <a:pPr marL="0" marR="0" lvl="0" indent="0" algn="l" defTabSz="914354" rtl="0" eaLnBrk="1" fontAlgn="auto" latinLnBrk="0" hangingPunct="1">
              <a:lnSpc>
                <a:spcPct val="100000"/>
              </a:lnSpc>
              <a:spcBef>
                <a:spcPts val="0"/>
              </a:spcBef>
              <a:spcAft>
                <a:spcPts val="0"/>
              </a:spcAft>
              <a:buClrTx/>
              <a:buSzTx/>
              <a:buFontTx/>
              <a:buNone/>
              <a:tabLst/>
              <a:defRPr/>
            </a:pPr>
            <a:r>
              <a:rPr lang="en-US" sz="3600" dirty="0">
                <a:cs typeface="Arial"/>
              </a:rPr>
              <a:t>Review tools and job aids that form the primary tool for executing reviews, i.e., include:</a:t>
            </a:r>
          </a:p>
          <a:p>
            <a:pPr marL="285750" indent="-285750">
              <a:buFont typeface="Arial" panose="020B0604020202020204" pitchFamily="34" charset="0"/>
              <a:buChar char="•"/>
            </a:pP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Checklists</a:t>
            </a:r>
          </a:p>
          <a:p>
            <a:pPr marL="285750" indent="-285750">
              <a:buFont typeface="Arial" panose="020B0604020202020204" pitchFamily="34" charset="0"/>
              <a:buChar char="•"/>
            </a:pPr>
            <a:r>
              <a:rPr lang="en-US" sz="2800" dirty="0">
                <a:cs typeface="Arial"/>
              </a:rPr>
              <a:t>Generating Reports</a:t>
            </a:r>
          </a:p>
          <a:p>
            <a:pPr marL="285750" indent="-285750">
              <a:buFont typeface="Arial" panose="020B0604020202020204" pitchFamily="34" charset="0"/>
              <a:buChar char="•"/>
            </a:pPr>
            <a:r>
              <a:rPr lang="en-US" sz="2800" dirty="0">
                <a:cs typeface="Arial"/>
              </a:rPr>
              <a:t>Automated Tools</a:t>
            </a:r>
          </a:p>
          <a:p>
            <a:pPr marL="285750" indent="-285750">
              <a:buFont typeface="Arial" panose="020B0604020202020204" pitchFamily="34" charset="0"/>
              <a:buChar char="•"/>
            </a:pPr>
            <a:r>
              <a:rPr lang="en-US" sz="2800" dirty="0">
                <a:cs typeface="Arial"/>
              </a:rPr>
              <a:t>Software Applications for 3D Model Reviews</a:t>
            </a:r>
          </a:p>
          <a:p>
            <a:pPr marL="285750" indent="-285750">
              <a:buFont typeface="Arial" panose="020B0604020202020204" pitchFamily="34" charset="0"/>
              <a:buChar char="•"/>
            </a:pPr>
            <a:endParaRPr lang="en-US" sz="2800" dirty="0">
              <a:effectLst/>
              <a:latin typeface="Helvetica" panose="020B0604020202020204" pitchFamily="34" charset="0"/>
              <a:ea typeface="Times New Roman" panose="02020603050405020304" pitchFamily="18" charset="0"/>
              <a:cs typeface="Arial"/>
            </a:endParaRPr>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t>Each section provides details on the types or categories of tool and job aid and provides guidance to agencies on implementing these core elements of how the 3D model reviews are executed as part of an agency’s standards and policies. </a:t>
            </a:r>
          </a:p>
          <a:p>
            <a:endParaRPr lang="en-US" sz="1800" dirty="0">
              <a:effectLst/>
              <a:latin typeface="Helvetica" panose="020B0604020202020204" pitchFamily="34"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40</a:t>
            </a:fld>
            <a:endParaRPr lang="en-US"/>
          </a:p>
        </p:txBody>
      </p:sp>
    </p:spTree>
    <p:extLst>
      <p:ext uri="{BB962C8B-B14F-4D97-AF65-F5344CB8AC3E}">
        <p14:creationId xmlns:p14="http://schemas.microsoft.com/office/powerpoint/2010/main" val="32145390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This next section will cover sample quality artifacts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41</a:t>
            </a:fld>
            <a:endParaRPr lang="en-US"/>
          </a:p>
        </p:txBody>
      </p:sp>
    </p:spTree>
    <p:extLst>
      <p:ext uri="{BB962C8B-B14F-4D97-AF65-F5344CB8AC3E}">
        <p14:creationId xmlns:p14="http://schemas.microsoft.com/office/powerpoint/2010/main" val="15502052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Introduce the sample quality artifacts included in Appendix F. </a:t>
            </a:r>
          </a:p>
          <a:p>
            <a:r>
              <a:rPr lang="en-US" dirty="0"/>
              <a:t>Presenter can switch screen sharing to the NCHRP Project 10-113, Appendix F Addendum: Review Checklist spreadsheet. </a:t>
            </a:r>
          </a:p>
          <a:p>
            <a:r>
              <a:rPr lang="en-US" dirty="0"/>
              <a:t>Describe the Key Concepts of each tab as outlined in Appendix F.</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42</a:t>
            </a:fld>
            <a:endParaRPr lang="en-US"/>
          </a:p>
        </p:txBody>
      </p:sp>
    </p:spTree>
    <p:extLst>
      <p:ext uri="{BB962C8B-B14F-4D97-AF65-F5344CB8AC3E}">
        <p14:creationId xmlns:p14="http://schemas.microsoft.com/office/powerpoint/2010/main" val="39033913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Suggested Speaker Notes:</a:t>
            </a:r>
          </a:p>
          <a:p>
            <a:pPr marL="0" marR="0" lvl="0" indent="0" algn="l" defTabSz="914354" rtl="0" eaLnBrk="1" fontAlgn="auto" latinLnBrk="0" hangingPunct="1">
              <a:lnSpc>
                <a:spcPct val="100000"/>
              </a:lnSpc>
              <a:spcBef>
                <a:spcPts val="0"/>
              </a:spcBef>
              <a:spcAft>
                <a:spcPts val="0"/>
              </a:spcAft>
              <a:buClrTx/>
              <a:buSzTx/>
              <a:buFontTx/>
              <a:buNone/>
              <a:tabLst/>
              <a:defRPr/>
            </a:pPr>
            <a:endParaRPr lang="en-US" dirty="0">
              <a:highlight>
                <a:srgbClr val="FFFF00"/>
              </a:highlight>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This next section will cover agency considerations for implementing this guide</a:t>
            </a:r>
          </a:p>
          <a:p>
            <a:pPr marL="0" marR="0" lvl="0" indent="0" algn="l" defTabSz="914354" rtl="0" eaLnBrk="1" fontAlgn="auto" latinLnBrk="0" hangingPunct="1">
              <a:lnSpc>
                <a:spcPct val="100000"/>
              </a:lnSpc>
              <a:spcBef>
                <a:spcPts val="0"/>
              </a:spcBef>
              <a:spcAft>
                <a:spcPts val="0"/>
              </a:spcAft>
              <a:buClrTx/>
              <a:buSzTx/>
              <a:buFontTx/>
              <a:buNone/>
              <a:tabLst/>
              <a:defRPr/>
            </a:pPr>
            <a:endParaRPr lang="en-US" dirty="0">
              <a:highlight>
                <a:srgbClr val="FFFF00"/>
              </a:highlight>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43</a:t>
            </a:fld>
            <a:endParaRPr lang="en-US"/>
          </a:p>
        </p:txBody>
      </p:sp>
    </p:spTree>
    <p:extLst>
      <p:ext uri="{BB962C8B-B14F-4D97-AF65-F5344CB8AC3E}">
        <p14:creationId xmlns:p14="http://schemas.microsoft.com/office/powerpoint/2010/main" val="38878889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Suggestions for implementing this guide are organized using the </a:t>
            </a:r>
            <a:r>
              <a:rPr lang="en-US" b="1" dirty="0"/>
              <a:t>People-Process-Technology framework</a:t>
            </a:r>
            <a:r>
              <a:rPr lang="en-US" dirty="0"/>
              <a:t>.</a:t>
            </a:r>
          </a:p>
          <a:p>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This framework balances competing needs and gaps against how guidelines fit within an element </a:t>
            </a:r>
          </a:p>
          <a:p>
            <a:endParaRPr lang="en-US" sz="1800" dirty="0">
              <a:effectLst/>
              <a:latin typeface="Helvetica" panose="020B0604020202020204" pitchFamily="34"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44</a:t>
            </a:fld>
            <a:endParaRPr lang="en-US"/>
          </a:p>
        </p:txBody>
      </p:sp>
    </p:spTree>
    <p:extLst>
      <p:ext uri="{BB962C8B-B14F-4D97-AF65-F5344CB8AC3E}">
        <p14:creationId xmlns:p14="http://schemas.microsoft.com/office/powerpoint/2010/main" val="1397069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Suggested Speaker Notes:</a:t>
            </a:r>
          </a:p>
          <a:p>
            <a:endParaRPr lang="en-US" sz="1200" dirty="0">
              <a:effectLst/>
              <a:latin typeface="Helvetica" panose="020B0604020202020204" pitchFamily="34" charset="0"/>
              <a:ea typeface="Times New Roman" panose="02020603050405020304" pitchFamily="18" charset="0"/>
              <a:cs typeface="Times New Roman" panose="02020603050405020304" pitchFamily="18" charset="0"/>
            </a:endParaRPr>
          </a:p>
          <a:p>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It is important for agencies to </a:t>
            </a:r>
            <a:r>
              <a:rPr lang="en-US" sz="1200" b="1" dirty="0">
                <a:effectLst/>
                <a:latin typeface="Helvetica" panose="020B0604020202020204" pitchFamily="34" charset="0"/>
                <a:ea typeface="Times New Roman" panose="02020603050405020304" pitchFamily="18" charset="0"/>
                <a:cs typeface="Times New Roman" panose="02020603050405020304" pitchFamily="18" charset="0"/>
              </a:rPr>
              <a:t>review</a:t>
            </a:r>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 current job descriptions to </a:t>
            </a:r>
            <a:r>
              <a:rPr lang="en-US" sz="1200" b="1" dirty="0">
                <a:effectLst/>
                <a:latin typeface="Helvetica" panose="020B0604020202020204" pitchFamily="34" charset="0"/>
                <a:ea typeface="Times New Roman" panose="02020603050405020304" pitchFamily="18" charset="0"/>
                <a:cs typeface="Times New Roman" panose="02020603050405020304" pitchFamily="18" charset="0"/>
              </a:rPr>
              <a:t>identify gaps </a:t>
            </a:r>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in required and preferred qualifications. </a:t>
            </a:r>
          </a:p>
          <a:p>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Based on this analysis, agencies can </a:t>
            </a:r>
            <a:r>
              <a:rPr lang="en-US" sz="1200" b="1" dirty="0">
                <a:effectLst/>
                <a:latin typeface="Helvetica" panose="020B0604020202020204" pitchFamily="34" charset="0"/>
                <a:ea typeface="Times New Roman" panose="02020603050405020304" pitchFamily="18" charset="0"/>
                <a:cs typeface="Times New Roman" panose="02020603050405020304" pitchFamily="18" charset="0"/>
              </a:rPr>
              <a:t>develop</a:t>
            </a:r>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 and </a:t>
            </a:r>
            <a:r>
              <a:rPr lang="en-US" sz="1200" b="1" dirty="0">
                <a:effectLst/>
                <a:latin typeface="Helvetica" panose="020B0604020202020204" pitchFamily="34" charset="0"/>
                <a:ea typeface="Times New Roman" panose="02020603050405020304" pitchFamily="18" charset="0"/>
                <a:cs typeface="Times New Roman" panose="02020603050405020304" pitchFamily="18" charset="0"/>
              </a:rPr>
              <a:t>deploy</a:t>
            </a:r>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 an education and training plan to </a:t>
            </a:r>
            <a:r>
              <a:rPr lang="en-US" sz="1200" b="1" dirty="0">
                <a:effectLst/>
                <a:latin typeface="Helvetica" panose="020B0604020202020204" pitchFamily="34" charset="0"/>
                <a:ea typeface="Times New Roman" panose="02020603050405020304" pitchFamily="18" charset="0"/>
                <a:cs typeface="Times New Roman" panose="02020603050405020304" pitchFamily="18" charset="0"/>
              </a:rPr>
              <a:t>upskill</a:t>
            </a:r>
            <a:r>
              <a:rPr lang="en-US" sz="1200" dirty="0">
                <a:effectLst/>
                <a:latin typeface="Helvetica" panose="020B0604020202020204" pitchFamily="34" charset="0"/>
                <a:ea typeface="Times New Roman" panose="02020603050405020304" pitchFamily="18" charset="0"/>
                <a:cs typeface="Times New Roman" panose="02020603050405020304" pitchFamily="18" charset="0"/>
              </a:rPr>
              <a:t> current and future workforce. </a:t>
            </a:r>
          </a:p>
          <a:p>
            <a:endParaRPr lang="en-US" sz="1200" dirty="0">
              <a:effectLst/>
              <a:latin typeface="Helvetica" panose="020B0604020202020204" pitchFamily="34"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45</a:t>
            </a:fld>
            <a:endParaRPr lang="en-US"/>
          </a:p>
        </p:txBody>
      </p:sp>
    </p:spTree>
    <p:extLst>
      <p:ext uri="{BB962C8B-B14F-4D97-AF65-F5344CB8AC3E}">
        <p14:creationId xmlns:p14="http://schemas.microsoft.com/office/powerpoint/2010/main" val="3440519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While the </a:t>
            </a:r>
            <a:r>
              <a:rPr lang="en-US" b="1" dirty="0"/>
              <a:t>five step quality management process </a:t>
            </a:r>
            <a:r>
              <a:rPr lang="en-US" dirty="0"/>
              <a:t>remains unchanged, the three key areas need to be evaluated and updated.</a:t>
            </a:r>
          </a:p>
          <a:p>
            <a:pPr marL="171450" indent="-171450">
              <a:buFont typeface="Arial" panose="020B0604020202020204" pitchFamily="34" charset="0"/>
              <a:buChar char="•"/>
            </a:pPr>
            <a:r>
              <a:rPr lang="en-US" dirty="0"/>
              <a:t>QA documentation requirements</a:t>
            </a:r>
          </a:p>
          <a:p>
            <a:pPr marL="171450" indent="-171450">
              <a:buFont typeface="Arial" panose="020B0604020202020204" pitchFamily="34" charset="0"/>
              <a:buChar char="•"/>
            </a:pPr>
            <a:r>
              <a:rPr lang="en-US" dirty="0"/>
              <a:t>QC standards and procedures</a:t>
            </a:r>
          </a:p>
          <a:p>
            <a:pPr marL="171450" indent="-171450">
              <a:buFont typeface="Arial" panose="020B0604020202020204" pitchFamily="34" charset="0"/>
              <a:buChar char="•"/>
            </a:pPr>
            <a:r>
              <a:rPr lang="en-US" dirty="0"/>
              <a:t>Review tools and job aids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46</a:t>
            </a:fld>
            <a:endParaRPr lang="en-US"/>
          </a:p>
        </p:txBody>
      </p:sp>
    </p:spTree>
    <p:extLst>
      <p:ext uri="{BB962C8B-B14F-4D97-AF65-F5344CB8AC3E}">
        <p14:creationId xmlns:p14="http://schemas.microsoft.com/office/powerpoint/2010/main" val="230965280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Items to consider during the evaluation of acquiring new tools and job aids include:</a:t>
            </a:r>
          </a:p>
          <a:p>
            <a:pPr marL="171450" indent="-171450">
              <a:buFont typeface="Arial" panose="020B0604020202020204" pitchFamily="34" charset="0"/>
              <a:buChar char="•"/>
            </a:pPr>
            <a:r>
              <a:rPr lang="en-US" dirty="0"/>
              <a:t>Assess the functional requirements of current or future CDE</a:t>
            </a:r>
          </a:p>
          <a:p>
            <a:pPr marL="171450" indent="-171450">
              <a:buFont typeface="Arial" panose="020B0604020202020204" pitchFamily="34" charset="0"/>
              <a:buChar char="•"/>
            </a:pPr>
            <a:r>
              <a:rPr lang="en-US" dirty="0"/>
              <a:t>Acquiring a model based design review software for non-CADD users</a:t>
            </a:r>
          </a:p>
          <a:p>
            <a:pPr marL="171450" indent="-171450">
              <a:buFont typeface="Arial" panose="020B0604020202020204" pitchFamily="34" charset="0"/>
              <a:buChar char="•"/>
            </a:pPr>
            <a:r>
              <a:rPr lang="en-US" dirty="0"/>
              <a:t>Working with software vendors to set up or evaluate software configurations</a:t>
            </a:r>
          </a:p>
          <a:p>
            <a:pPr marL="171450" indent="-171450">
              <a:buFont typeface="Arial" panose="020B0604020202020204" pitchFamily="34" charset="0"/>
              <a:buChar char="•"/>
            </a:pPr>
            <a:r>
              <a:rPr lang="en-US" dirty="0"/>
              <a:t>Developing or updating checklists for model based quality management</a:t>
            </a:r>
          </a:p>
          <a:p>
            <a:pPr marL="171450" indent="-171450">
              <a:buFont typeface="Arial" panose="020B0604020202020204" pitchFamily="34" charset="0"/>
              <a:buChar char="•"/>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47</a:t>
            </a:fld>
            <a:endParaRPr lang="en-US"/>
          </a:p>
        </p:txBody>
      </p:sp>
    </p:spTree>
    <p:extLst>
      <p:ext uri="{BB962C8B-B14F-4D97-AF65-F5344CB8AC3E}">
        <p14:creationId xmlns:p14="http://schemas.microsoft.com/office/powerpoint/2010/main" val="33601563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The process for implementing standards and process control is explained in section 6.3.2 and 6.3.3 in the guide. </a:t>
            </a:r>
          </a:p>
          <a:p>
            <a:r>
              <a:rPr lang="en-US" dirty="0"/>
              <a:t>These sections provide guidance on defining and implementing processes for:</a:t>
            </a:r>
          </a:p>
          <a:p>
            <a:pPr marL="171450" indent="-171450">
              <a:buFont typeface="Arial" panose="020B0604020202020204" pitchFamily="34" charset="0"/>
              <a:buChar char="•"/>
            </a:pPr>
            <a:r>
              <a:rPr lang="en-US" dirty="0">
                <a:cs typeface="Arial"/>
              </a:rPr>
              <a:t>Establishing Information Modeling Standards</a:t>
            </a:r>
          </a:p>
          <a:p>
            <a:pPr marL="171450" indent="-171450">
              <a:buFont typeface="Arial" panose="020B0604020202020204" pitchFamily="34" charset="0"/>
              <a:buChar char="•"/>
            </a:pPr>
            <a:r>
              <a:rPr lang="en-US" dirty="0">
                <a:cs typeface="Arial"/>
              </a:rPr>
              <a:t>Leveraging modeling software configuration to create a consistent and repeatable model-based design processes</a:t>
            </a:r>
          </a:p>
          <a:p>
            <a:pPr marL="171450" indent="-171450">
              <a:buFont typeface="Arial" panose="020B0604020202020204" pitchFamily="34" charset="0"/>
              <a:buChar char="•"/>
            </a:pPr>
            <a:r>
              <a:rPr lang="en-US" dirty="0">
                <a:cs typeface="Arial"/>
              </a:rPr>
              <a:t>Creating on boarding training procedures</a:t>
            </a:r>
          </a:p>
          <a:p>
            <a:endParaRPr lang="en-US" dirty="0"/>
          </a:p>
          <a:p>
            <a:r>
              <a:rPr lang="en-US" dirty="0"/>
              <a:t>It is important to note </a:t>
            </a:r>
            <a:r>
              <a:rPr lang="en-US" sz="1800" dirty="0">
                <a:effectLst/>
                <a:latin typeface="Helvetica" panose="020B0604020202020204" pitchFamily="34" charset="0"/>
                <a:ea typeface="Times New Roman" panose="02020603050405020304" pitchFamily="18" charset="0"/>
                <a:cs typeface="Times New Roman" panose="02020603050405020304" pitchFamily="18" charset="0"/>
              </a:rPr>
              <a:t>that a well-defined process control framework is likely to result in a reduced numbers of product control</a:t>
            </a:r>
          </a:p>
          <a:p>
            <a:endParaRPr lang="en-US" sz="1800" dirty="0">
              <a:effectLst/>
              <a:latin typeface="Helvetica" panose="020B0604020202020204" pitchFamily="34" charset="0"/>
              <a:cs typeface="Times New Roman" panose="02020603050405020304" pitchFamily="18" charset="0"/>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48</a:t>
            </a:fld>
            <a:endParaRPr lang="en-US"/>
          </a:p>
        </p:txBody>
      </p:sp>
    </p:spTree>
    <p:extLst>
      <p:ext uri="{BB962C8B-B14F-4D97-AF65-F5344CB8AC3E}">
        <p14:creationId xmlns:p14="http://schemas.microsoft.com/office/powerpoint/2010/main" val="275693253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Suggested Speaker Notes:</a:t>
            </a:r>
          </a:p>
          <a:p>
            <a:pPr marL="0" marR="0" lvl="0" indent="0" algn="l" defTabSz="914354" rtl="0" eaLnBrk="1" fontAlgn="auto" latinLnBrk="0" hangingPunct="1">
              <a:lnSpc>
                <a:spcPct val="100000"/>
              </a:lnSpc>
              <a:spcBef>
                <a:spcPts val="0"/>
              </a:spcBef>
              <a:spcAft>
                <a:spcPts val="0"/>
              </a:spcAft>
              <a:buClrTx/>
              <a:buSzTx/>
              <a:buFontTx/>
              <a:buNone/>
              <a:tabLst/>
              <a:defRPr/>
            </a:pP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285750" marR="0" lvl="0"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This section of the guide summarizes </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current software functionality and gaps.</a:t>
            </a:r>
          </a:p>
          <a:p>
            <a:pPr marL="285750" marR="0" lvl="0"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dirty="0">
                <a:effectLst/>
                <a:latin typeface="Arial" panose="020B0604020202020204" pitchFamily="34" charset="0"/>
                <a:ea typeface="Times New Roman" panose="02020603050405020304" pitchFamily="18" charset="0"/>
                <a:cs typeface="Times New Roman" panose="02020603050405020304" pitchFamily="18" charset="0"/>
              </a:rPr>
              <a:t>It</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 offers guidelines </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for working with software vendors and industry to </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improve functionality </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and </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advance automation of tools </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for reviewing model integrity.</a:t>
            </a:r>
          </a:p>
          <a:p>
            <a:pPr marL="285750" marR="0" lvl="0"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Along with verifying model-based design and information requirements.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sz="1200" dirty="0">
                <a:effectLst/>
                <a:ea typeface="Times New Roman" panose="02020603050405020304" pitchFamily="18" charset="0"/>
                <a:cs typeface="Times New Roman" panose="02020603050405020304" pitchFamily="18" charset="0"/>
              </a:rPr>
              <a:t>Human reviewers are essential for checking nuances of design, but software can provide automated checks of design standards and changes between milestone reviews. It is important for agencies define their standards and functional requirements based on performance outcomes rather than prescriptive methods.</a:t>
            </a:r>
            <a:endParaRPr lang="en-US" sz="1600" dirty="0"/>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49</a:t>
            </a:fld>
            <a:endParaRPr lang="en-US"/>
          </a:p>
        </p:txBody>
      </p:sp>
    </p:spTree>
    <p:extLst>
      <p:ext uri="{BB962C8B-B14F-4D97-AF65-F5344CB8AC3E}">
        <p14:creationId xmlns:p14="http://schemas.microsoft.com/office/powerpoint/2010/main" val="3946595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The agenda for today’s presentation includes</a:t>
            </a:r>
          </a:p>
          <a:p>
            <a:pPr marL="171450" indent="-171450">
              <a:buFont typeface="Arial" panose="020B0604020202020204" pitchFamily="34" charset="0"/>
              <a:buChar char="•"/>
            </a:pPr>
            <a:r>
              <a:rPr lang="en-US" dirty="0"/>
              <a:t>Guide Introduction</a:t>
            </a:r>
          </a:p>
          <a:p>
            <a:pPr marL="171450" indent="-171450">
              <a:buFont typeface="Arial" panose="020B0604020202020204" pitchFamily="34" charset="0"/>
              <a:buChar char="•"/>
            </a:pPr>
            <a:r>
              <a:rPr lang="en-US" dirty="0"/>
              <a:t>Quality Management Concepts</a:t>
            </a:r>
          </a:p>
          <a:p>
            <a:pPr marL="171450" indent="-171450">
              <a:buFont typeface="Arial" panose="020B0604020202020204" pitchFamily="34" charset="0"/>
              <a:buChar char="•"/>
            </a:pPr>
            <a:r>
              <a:rPr lang="en-US" dirty="0"/>
              <a:t>3D model Reviews</a:t>
            </a:r>
          </a:p>
          <a:p>
            <a:pPr marL="171450" indent="-171450">
              <a:buFont typeface="Arial" panose="020B0604020202020204" pitchFamily="34" charset="0"/>
              <a:buChar char="•"/>
            </a:pPr>
            <a:r>
              <a:rPr lang="en-US" dirty="0"/>
              <a:t>Setting up for Success</a:t>
            </a:r>
          </a:p>
          <a:p>
            <a:pPr marL="171450" indent="-171450">
              <a:buFont typeface="Arial" panose="020B0604020202020204" pitchFamily="34" charset="0"/>
              <a:buChar char="•"/>
            </a:pPr>
            <a:r>
              <a:rPr lang="en-US" dirty="0"/>
              <a:t>Sample Quality Artifacts</a:t>
            </a:r>
          </a:p>
          <a:p>
            <a:pPr marL="171450" indent="-171450">
              <a:buFont typeface="Arial" panose="020B0604020202020204" pitchFamily="34" charset="0"/>
              <a:buChar char="•"/>
            </a:pPr>
            <a:r>
              <a:rPr lang="en-US" dirty="0"/>
              <a:t>Implementation</a:t>
            </a:r>
          </a:p>
          <a:p>
            <a:pPr marL="171450" indent="-171450">
              <a:buFont typeface="Arial" panose="020B0604020202020204" pitchFamily="34" charset="0"/>
              <a:buChar char="•"/>
            </a:pPr>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5</a:t>
            </a:fld>
            <a:endParaRPr lang="en-US"/>
          </a:p>
        </p:txBody>
      </p:sp>
    </p:spTree>
    <p:extLst>
      <p:ext uri="{BB962C8B-B14F-4D97-AF65-F5344CB8AC3E}">
        <p14:creationId xmlns:p14="http://schemas.microsoft.com/office/powerpoint/2010/main" val="379550121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Suggested Speaker Notes</a:t>
            </a:r>
          </a:p>
          <a:p>
            <a:pPr marL="0" marR="0" lvl="0" indent="0" algn="l" defTabSz="914354" rtl="0" eaLnBrk="1" fontAlgn="auto" latinLnBrk="0" hangingPunct="1">
              <a:lnSpc>
                <a:spcPct val="100000"/>
              </a:lnSpc>
              <a:spcBef>
                <a:spcPts val="0"/>
              </a:spcBef>
              <a:spcAft>
                <a:spcPts val="0"/>
              </a:spcAft>
              <a:buClrTx/>
              <a:buSzTx/>
              <a:buFontTx/>
              <a:buNone/>
              <a:tabLst/>
              <a:defRPr/>
            </a:pP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285750" marR="0" lvl="0"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600" dirty="0"/>
              <a:t>Current development for the deployment and adoption of open data standards is being developed through two AASHTO Pooled Funds</a:t>
            </a:r>
          </a:p>
          <a:p>
            <a:pPr marL="651510" marR="0" lvl="1"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TPF-5(372) – BIM for Bridges and Structures</a:t>
            </a:r>
          </a:p>
          <a:p>
            <a:pPr marL="651510" marR="0" lvl="1"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TPF-5(523) – BIM for Bridges and Structures Phase II</a:t>
            </a:r>
          </a:p>
          <a:p>
            <a:pPr marL="285750" marR="0" lvl="0"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Open data standards rely on the IFC schema that is used to reference model elements within a design to the IFC data structure.</a:t>
            </a:r>
          </a:p>
          <a:p>
            <a:pPr marL="285750" marR="0" lvl="0"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Two aspects that are in relation to quality management include:</a:t>
            </a:r>
          </a:p>
          <a:p>
            <a:pPr marL="651510" marR="0" lvl="1"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800" dirty="0"/>
              <a:t>buildingSMART IFC File Validation Service</a:t>
            </a:r>
          </a:p>
          <a:p>
            <a:pPr marL="651510" marR="0" lvl="1"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800" dirty="0"/>
              <a:t>Information Delivery Specification (IDS)</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285750" marR="0" lvl="0" indent="-2857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Agencies should </a:t>
            </a:r>
            <a:r>
              <a:rPr lang="en-US" sz="1800" b="1" dirty="0">
                <a:effectLst/>
                <a:latin typeface="Arial" panose="020B0604020202020204" pitchFamily="34" charset="0"/>
                <a:ea typeface="Times New Roman" panose="02020603050405020304" pitchFamily="18" charset="0"/>
                <a:cs typeface="Times New Roman" panose="02020603050405020304" pitchFamily="18" charset="0"/>
              </a:rPr>
              <a:t>stay informed </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about the development of these standards as this is a solution for keeping proprietary file types accessible into the future.</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50</a:t>
            </a:fld>
            <a:endParaRPr lang="en-US"/>
          </a:p>
        </p:txBody>
      </p:sp>
    </p:spTree>
    <p:extLst>
      <p:ext uri="{BB962C8B-B14F-4D97-AF65-F5344CB8AC3E}">
        <p14:creationId xmlns:p14="http://schemas.microsoft.com/office/powerpoint/2010/main" val="9452798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pPr marL="171450" indent="-171450">
              <a:buFont typeface="Arial" panose="020B0604020202020204" pitchFamily="34" charset="0"/>
              <a:buChar char="•"/>
            </a:pPr>
            <a:r>
              <a:rPr lang="en-US" dirty="0"/>
              <a:t>Let’s summarize today’s presentation on NCHRP Project 10-113, Quality Management for 3D Model Based Project Development &amp; Delivery</a:t>
            </a:r>
          </a:p>
          <a:p>
            <a:pPr marL="171450" indent="-171450">
              <a:buFont typeface="Arial" panose="020B0604020202020204" pitchFamily="34" charset="0"/>
              <a:buChar char="•"/>
            </a:pPr>
            <a:r>
              <a:rPr lang="en-US" dirty="0"/>
              <a:t>The research objective was </a:t>
            </a:r>
            <a:r>
              <a:rPr lang="en-US" sz="1200" dirty="0"/>
              <a:t>to develop a guide that can serve as a national industry reference for quality assurance with 3D model-based project delivery</a:t>
            </a:r>
            <a:endParaRPr lang="en-US" dirty="0"/>
          </a:p>
          <a:p>
            <a:pPr marL="171450" indent="-171450">
              <a:buFont typeface="Arial" panose="020B0604020202020204" pitchFamily="34" charset="0"/>
              <a:buChar char="•"/>
            </a:pPr>
            <a:r>
              <a:rPr lang="en-US" dirty="0"/>
              <a:t>The deliverables for the project include:</a:t>
            </a:r>
          </a:p>
          <a:p>
            <a:pPr marL="537210" lvl="1" indent="-171450">
              <a:buFont typeface="Arial" panose="020B0604020202020204" pitchFamily="34" charset="0"/>
              <a:buChar char="•"/>
            </a:pPr>
            <a:r>
              <a:rPr lang="en-US" dirty="0"/>
              <a:t>The Guide</a:t>
            </a:r>
          </a:p>
          <a:p>
            <a:pPr marL="537210" lvl="1" indent="-171450">
              <a:buFont typeface="Arial" panose="020B0604020202020204" pitchFamily="34" charset="0"/>
              <a:buChar char="•"/>
            </a:pPr>
            <a:r>
              <a:rPr lang="en-US" dirty="0"/>
              <a:t>The Conduct of Research Report</a:t>
            </a:r>
          </a:p>
          <a:p>
            <a:pPr marL="537210" lvl="1" indent="-171450">
              <a:buFont typeface="Arial" panose="020B0604020202020204" pitchFamily="34" charset="0"/>
              <a:buChar char="•"/>
            </a:pPr>
            <a:r>
              <a:rPr lang="en-US" dirty="0"/>
              <a:t>An Implementation Plan</a:t>
            </a:r>
          </a:p>
          <a:p>
            <a:pPr marL="537210" lvl="1" indent="-171450">
              <a:buFont typeface="Arial" panose="020B0604020202020204" pitchFamily="34" charset="0"/>
              <a:buChar char="•"/>
            </a:pPr>
            <a:r>
              <a:rPr lang="en-US" dirty="0"/>
              <a:t>Outreach materials – which includes this webinar presentation</a:t>
            </a:r>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guide provides a </a:t>
            </a:r>
            <a:r>
              <a:rPr lang="en-US" b="1" dirty="0"/>
              <a:t>consistent</a:t>
            </a:r>
            <a:r>
              <a:rPr lang="en-US" dirty="0"/>
              <a:t>, </a:t>
            </a:r>
            <a:r>
              <a:rPr lang="en-US" b="1" dirty="0"/>
              <a:t>repeatable</a:t>
            </a:r>
            <a:r>
              <a:rPr lang="en-US" dirty="0"/>
              <a:t>, </a:t>
            </a:r>
            <a:r>
              <a:rPr lang="en-US" b="1" dirty="0"/>
              <a:t>reproducible</a:t>
            </a:r>
            <a:r>
              <a:rPr lang="en-US" dirty="0"/>
              <a:t>, and </a:t>
            </a:r>
            <a:r>
              <a:rPr lang="en-US" b="1" dirty="0"/>
              <a:t>traceable</a:t>
            </a:r>
            <a:r>
              <a:rPr lang="en-US" dirty="0"/>
              <a:t> quality management process that is equal to or better than existing paper-based processes.</a:t>
            </a:r>
          </a:p>
          <a:p>
            <a:pPr marL="171450" indent="-171450">
              <a:buFont typeface="Arial" panose="020B0604020202020204" pitchFamily="34" charset="0"/>
              <a:buChar char="•"/>
            </a:pPr>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51</a:t>
            </a:fld>
            <a:endParaRPr lang="en-US"/>
          </a:p>
        </p:txBody>
      </p:sp>
    </p:spTree>
    <p:extLst>
      <p:ext uri="{BB962C8B-B14F-4D97-AF65-F5344CB8AC3E}">
        <p14:creationId xmlns:p14="http://schemas.microsoft.com/office/powerpoint/2010/main" val="205245006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pPr marL="171450" indent="-171450">
              <a:buFont typeface="Arial" panose="020B0604020202020204" pitchFamily="34" charset="0"/>
              <a:buChar char="•"/>
            </a:pPr>
            <a:r>
              <a:rPr lang="en-US" dirty="0"/>
              <a:t>I will now open the floor for questions.</a:t>
            </a:r>
          </a:p>
          <a:p>
            <a:pPr marL="171450" indent="-171450">
              <a:buFont typeface="Arial" panose="020B0604020202020204" pitchFamily="34" charset="0"/>
              <a:buChar char="•"/>
            </a:pPr>
            <a:r>
              <a:rPr lang="en-US" dirty="0"/>
              <a:t>(If questions are done through a virtual chat or Q&amp;A session, read each question prior to answer it)</a:t>
            </a:r>
          </a:p>
          <a:p>
            <a:pPr marL="171450" indent="-171450">
              <a:buFont typeface="Arial" panose="020B0604020202020204" pitchFamily="34" charset="0"/>
              <a:buChar char="•"/>
            </a:pPr>
            <a:r>
              <a:rPr lang="en-US" dirty="0"/>
              <a:t>Thank you for attending this presentation of the NCHRP Project 10-113, </a:t>
            </a:r>
            <a:r>
              <a:rPr kumimoji="0" lang="en-US" sz="1200" b="0" i="0" u="none" strike="noStrike" kern="1200" cap="none" spc="0" normalizeH="0" baseline="0" noProof="0" dirty="0">
                <a:ln>
                  <a:noFill/>
                </a:ln>
                <a:solidFill>
                  <a:schemeClr val="bg1"/>
                </a:solidFill>
                <a:effectLst/>
                <a:uLnTx/>
                <a:uFillTx/>
                <a:latin typeface="+mj-lt"/>
                <a:ea typeface="+mj-ea"/>
                <a:cs typeface="+mj-cs"/>
              </a:rPr>
              <a:t>Quality Management for 3D Model-Based Project Development and Delivery, Guide Overview</a:t>
            </a:r>
          </a:p>
          <a:p>
            <a:pPr marL="171450" indent="-171450">
              <a:buFont typeface="Arial" panose="020B0604020202020204" pitchFamily="34" charset="0"/>
              <a:buChar char="•"/>
            </a:pPr>
            <a:endParaRPr kumimoji="0" lang="en-US" sz="1200" b="0" i="0" u="none" strike="noStrike" kern="1200" cap="none" spc="0" normalizeH="0" baseline="0" noProof="0" dirty="0">
              <a:ln>
                <a:noFill/>
              </a:ln>
              <a:solidFill>
                <a:schemeClr val="bg1"/>
              </a:solidFill>
              <a:effectLst/>
              <a:uLnTx/>
              <a:uFillTx/>
              <a:latin typeface="+mj-lt"/>
              <a:ea typeface="+mj-ea"/>
              <a:cs typeface="+mj-cs"/>
            </a:endParaRPr>
          </a:p>
          <a:p>
            <a:pPr marL="0" indent="0">
              <a:buFont typeface="Arial" panose="020B0604020202020204" pitchFamily="34" charset="0"/>
              <a:buNone/>
            </a:pPr>
            <a:r>
              <a:rPr kumimoji="0" lang="en-US" sz="1200" b="0" i="0" u="none" strike="noStrike" kern="1200" cap="none" spc="0" normalizeH="0" baseline="0" noProof="0" dirty="0">
                <a:ln>
                  <a:noFill/>
                </a:ln>
                <a:solidFill>
                  <a:schemeClr val="bg1"/>
                </a:solidFill>
                <a:effectLst/>
                <a:uLnTx/>
                <a:uFillTx/>
                <a:latin typeface="+mj-lt"/>
                <a:ea typeface="+mj-ea"/>
                <a:cs typeface="+mj-cs"/>
              </a:rPr>
              <a:t>END PRESENTATION</a:t>
            </a:r>
            <a:endParaRPr lang="en-US" b="0"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52</a:t>
            </a:fld>
            <a:endParaRPr lang="en-US"/>
          </a:p>
        </p:txBody>
      </p:sp>
    </p:spTree>
    <p:extLst>
      <p:ext uri="{BB962C8B-B14F-4D97-AF65-F5344CB8AC3E}">
        <p14:creationId xmlns:p14="http://schemas.microsoft.com/office/powerpoint/2010/main" val="17254794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53</a:t>
            </a:fld>
            <a:endParaRPr lang="en-US"/>
          </a:p>
        </p:txBody>
      </p:sp>
    </p:spTree>
    <p:extLst>
      <p:ext uri="{BB962C8B-B14F-4D97-AF65-F5344CB8AC3E}">
        <p14:creationId xmlns:p14="http://schemas.microsoft.com/office/powerpoint/2010/main" val="3088518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pPr marL="171450" indent="-171450">
              <a:buFont typeface="Arial" panose="020B0604020202020204" pitchFamily="34" charset="0"/>
              <a:buChar char="•"/>
            </a:pPr>
            <a:r>
              <a:rPr lang="en-US" dirty="0"/>
              <a:t>This section will be about the Guide Introduction</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6</a:t>
            </a:fld>
            <a:endParaRPr lang="en-US"/>
          </a:p>
        </p:txBody>
      </p:sp>
    </p:spTree>
    <p:extLst>
      <p:ext uri="{BB962C8B-B14F-4D97-AF65-F5344CB8AC3E}">
        <p14:creationId xmlns:p14="http://schemas.microsoft.com/office/powerpoint/2010/main" val="2272956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The objectives of the guide will provide guidance for implementing the quality process for the following aspects</a:t>
            </a:r>
          </a:p>
          <a:p>
            <a:pPr marL="228600" indent="-228600">
              <a:buFont typeface="Arial" panose="020B0604020202020204" pitchFamily="34" charset="0"/>
              <a:buChar char="•"/>
            </a:pPr>
            <a:r>
              <a:rPr lang="en-US" dirty="0"/>
              <a:t>3D model based design reviews</a:t>
            </a:r>
          </a:p>
          <a:p>
            <a:pPr marL="228600" indent="-228600">
              <a:buFont typeface="Arial" panose="020B0604020202020204" pitchFamily="34" charset="0"/>
              <a:buChar char="•"/>
            </a:pPr>
            <a:r>
              <a:rPr lang="en-US" dirty="0"/>
              <a:t>3D model based deliverable reviews</a:t>
            </a:r>
          </a:p>
          <a:p>
            <a:pPr marL="228600" indent="-228600">
              <a:buFont typeface="Arial" panose="020B0604020202020204" pitchFamily="34" charset="0"/>
              <a:buChar char="•"/>
            </a:pPr>
            <a:r>
              <a:rPr lang="en-US" dirty="0"/>
              <a:t>Data validation</a:t>
            </a:r>
          </a:p>
          <a:p>
            <a:pPr marL="228600" indent="-228600">
              <a:buFont typeface="Arial" panose="020B0604020202020204" pitchFamily="34" charset="0"/>
              <a:buChar char="•"/>
            </a:pPr>
            <a:r>
              <a:rPr lang="en-US" dirty="0"/>
              <a:t>Paperless documentation procedures</a:t>
            </a:r>
          </a:p>
          <a:p>
            <a:pPr marL="228600" indent="-228600">
              <a:buAutoNum type="arabicPeriod"/>
            </a:pPr>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7</a:t>
            </a:fld>
            <a:endParaRPr lang="en-US"/>
          </a:p>
        </p:txBody>
      </p:sp>
    </p:spTree>
    <p:extLst>
      <p:ext uri="{BB962C8B-B14F-4D97-AF65-F5344CB8AC3E}">
        <p14:creationId xmlns:p14="http://schemas.microsoft.com/office/powerpoint/2010/main" val="4160597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 </a:t>
            </a:r>
          </a:p>
          <a:p>
            <a:endParaRPr lang="en-US" dirty="0"/>
          </a:p>
          <a:p>
            <a:r>
              <a:rPr lang="en-US" dirty="0"/>
              <a:t>This guide </a:t>
            </a:r>
            <a:r>
              <a:rPr lang="en-US" b="1" dirty="0"/>
              <a:t>IS</a:t>
            </a:r>
          </a:p>
          <a:p>
            <a:pPr marL="171450" indent="-171450">
              <a:buFont typeface="Arial" panose="020B0604020202020204" pitchFamily="34" charset="0"/>
              <a:buChar char="•"/>
            </a:pPr>
            <a:r>
              <a:rPr lang="en-US" b="1" dirty="0"/>
              <a:t>Guidance</a:t>
            </a:r>
            <a:r>
              <a:rPr lang="en-US" dirty="0"/>
              <a:t> on how to update an agency quality program for digital delivery</a:t>
            </a:r>
          </a:p>
          <a:p>
            <a:pPr marL="171450" indent="-171450">
              <a:buFont typeface="Arial" panose="020B0604020202020204" pitchFamily="34" charset="0"/>
              <a:buChar char="•"/>
            </a:pPr>
            <a:r>
              <a:rPr lang="en-US" b="1" dirty="0"/>
              <a:t>Holistic view </a:t>
            </a:r>
            <a:r>
              <a:rPr lang="en-US" dirty="0"/>
              <a:t>of how digital media affects the quality process</a:t>
            </a:r>
          </a:p>
          <a:p>
            <a:pPr marL="171450" indent="-171450">
              <a:buFont typeface="Arial" panose="020B0604020202020204" pitchFamily="34" charset="0"/>
              <a:buChar char="•"/>
            </a:pPr>
            <a:r>
              <a:rPr lang="en-US" b="1" dirty="0"/>
              <a:t>Pragmatic suggestions </a:t>
            </a:r>
            <a:r>
              <a:rPr lang="en-US" dirty="0"/>
              <a:t>for current and future technology constraints</a:t>
            </a:r>
          </a:p>
          <a:p>
            <a:pPr marL="171450" indent="-171450">
              <a:buFont typeface="Arial" panose="020B0604020202020204" pitchFamily="34" charset="0"/>
              <a:buChar char="•"/>
            </a:pPr>
            <a:r>
              <a:rPr lang="en-US" b="1" dirty="0"/>
              <a:t>Augmented</a:t>
            </a:r>
            <a:r>
              <a:rPr lang="en-US" dirty="0"/>
              <a:t> with real world examples in the appendices</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This guide is </a:t>
            </a:r>
            <a:r>
              <a:rPr lang="en-US" b="1" dirty="0"/>
              <a:t>NOT</a:t>
            </a:r>
          </a:p>
          <a:p>
            <a:pPr marL="171450" indent="-171450">
              <a:buFont typeface="Arial" panose="020B0604020202020204" pitchFamily="34" charset="0"/>
              <a:buChar char="•"/>
            </a:pPr>
            <a:r>
              <a:rPr lang="en-US" dirty="0"/>
              <a:t>Materials that can be directly inserted into a program</a:t>
            </a:r>
          </a:p>
          <a:p>
            <a:pPr marL="171450" indent="-171450">
              <a:buFont typeface="Arial" panose="020B0604020202020204" pitchFamily="34" charset="0"/>
              <a:buChar char="•"/>
            </a:pPr>
            <a:r>
              <a:rPr lang="en-US" dirty="0"/>
              <a:t>A complex checklist that addresses all concerns for a review</a:t>
            </a:r>
          </a:p>
          <a:p>
            <a:pPr marL="171450" indent="-171450">
              <a:buFont typeface="Arial" panose="020B0604020202020204" pitchFamily="34" charset="0"/>
              <a:buChar char="•"/>
            </a:pPr>
            <a:endParaRPr lang="en-US" dirty="0"/>
          </a:p>
          <a:p>
            <a:pPr marL="0" marR="0" lvl="0" indent="0" algn="l"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highlight>
                  <a:srgbClr val="FFFF00"/>
                </a:highlight>
              </a:rPr>
              <a:t>CLICK NEXT TO ADVANCE TO NEXT SLIDE</a:t>
            </a:r>
          </a:p>
          <a:p>
            <a:pPr marL="0" indent="0">
              <a:buFont typeface="Arial" panose="020B0604020202020204" pitchFamily="34" charset="0"/>
              <a:buNone/>
            </a:pPr>
            <a:endParaRPr lang="en-US"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8</a:t>
            </a:fld>
            <a:endParaRPr lang="en-US"/>
          </a:p>
        </p:txBody>
      </p:sp>
    </p:spTree>
    <p:extLst>
      <p:ext uri="{BB962C8B-B14F-4D97-AF65-F5344CB8AC3E}">
        <p14:creationId xmlns:p14="http://schemas.microsoft.com/office/powerpoint/2010/main" val="37217138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Suggested Speaker Notes:</a:t>
            </a:r>
          </a:p>
          <a:p>
            <a:endParaRPr lang="en-US" dirty="0"/>
          </a:p>
          <a:p>
            <a:r>
              <a:rPr lang="en-US" dirty="0"/>
              <a:t>Significant gaps in quality management for 3D models fall into three categories:</a:t>
            </a:r>
          </a:p>
          <a:p>
            <a:r>
              <a:rPr lang="en-US" dirty="0"/>
              <a:t>People, Process, and Technology.</a:t>
            </a:r>
          </a:p>
          <a:p>
            <a:endParaRPr lang="en-US" dirty="0"/>
          </a:p>
          <a:p>
            <a:r>
              <a:rPr lang="en-US" b="1" dirty="0"/>
              <a:t>People: </a:t>
            </a:r>
            <a:r>
              <a:rPr lang="en-US" dirty="0"/>
              <a:t>Undefined skillsets and lack of capacity</a:t>
            </a:r>
          </a:p>
          <a:p>
            <a:r>
              <a:rPr lang="en-US" b="1" dirty="0"/>
              <a:t>Technology:</a:t>
            </a:r>
            <a:r>
              <a:rPr lang="en-US" dirty="0"/>
              <a:t> No turnkey products exist today and lack of features necessary to conduct reviews on 3D models</a:t>
            </a:r>
          </a:p>
          <a:p>
            <a:r>
              <a:rPr lang="en-US" b="1" dirty="0"/>
              <a:t>Process: </a:t>
            </a:r>
            <a:r>
              <a:rPr lang="en-US" dirty="0"/>
              <a:t>Out of data standards, job aids, and procedures.</a:t>
            </a:r>
          </a:p>
          <a:p>
            <a:endParaRPr lang="en-US"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dirty="0">
                <a:highlight>
                  <a:srgbClr val="FFFF00"/>
                </a:highlight>
              </a:rPr>
              <a:t>CLICK NEXT TO ADVANCE TO NEXT SLIDE</a:t>
            </a:r>
          </a:p>
          <a:p>
            <a:endParaRPr lang="en-US" dirty="0"/>
          </a:p>
        </p:txBody>
      </p:sp>
      <p:sp>
        <p:nvSpPr>
          <p:cNvPr id="4" name="Slide Number Placeholder 3"/>
          <p:cNvSpPr>
            <a:spLocks noGrp="1"/>
          </p:cNvSpPr>
          <p:nvPr>
            <p:ph type="sldNum" sz="quarter" idx="5"/>
          </p:nvPr>
        </p:nvSpPr>
        <p:spPr/>
        <p:txBody>
          <a:bodyPr/>
          <a:lstStyle/>
          <a:p>
            <a:fld id="{E44CA3CC-E040-426A-BD9D-8E6CA1306B4F}" type="slidenum">
              <a:rPr lang="en-US" smtClean="0"/>
              <a:pPr/>
              <a:t>9</a:t>
            </a:fld>
            <a:endParaRPr lang="en-US"/>
          </a:p>
        </p:txBody>
      </p:sp>
    </p:spTree>
    <p:extLst>
      <p:ext uri="{BB962C8B-B14F-4D97-AF65-F5344CB8AC3E}">
        <p14:creationId xmlns:p14="http://schemas.microsoft.com/office/powerpoint/2010/main" val="950662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Logo Slide - Gray">
    <p:bg>
      <p:bgPr>
        <a:solidFill>
          <a:schemeClr val="tx2"/>
        </a:solidFill>
        <a:effectLst/>
      </p:bgPr>
    </p:bg>
    <p:spTree>
      <p:nvGrpSpPr>
        <p:cNvPr id="1" name=""/>
        <p:cNvGrpSpPr/>
        <p:nvPr/>
      </p:nvGrpSpPr>
      <p:grpSpPr>
        <a:xfrm>
          <a:off x="0" y="0"/>
          <a:ext cx="0" cy="0"/>
          <a:chOff x="0" y="0"/>
          <a:chExt cx="0" cy="0"/>
        </a:xfrm>
      </p:grpSpPr>
      <p:sp>
        <p:nvSpPr>
          <p:cNvPr id="3" name="TextBox 2"/>
          <p:cNvSpPr txBox="1"/>
          <p:nvPr userDrawn="1"/>
        </p:nvSpPr>
        <p:spPr>
          <a:xfrm>
            <a:off x="8915400" y="6430092"/>
            <a:ext cx="2971800" cy="123111"/>
          </a:xfrm>
          <a:prstGeom prst="rect">
            <a:avLst/>
          </a:prstGeom>
          <a:noFill/>
        </p:spPr>
        <p:txBody>
          <a:bodyPr wrap="square" lIns="0" tIns="0" rIns="0" bIns="0" rtlCol="0" anchor="b">
            <a:spAutoFit/>
          </a:bodyPr>
          <a:lstStyle/>
          <a:p>
            <a:pPr marL="0" marR="0" indent="0" algn="r" defTabSz="1219110" rtl="0" eaLnBrk="1" fontAlgn="auto" latinLnBrk="0" hangingPunct="1">
              <a:lnSpc>
                <a:spcPct val="100000"/>
              </a:lnSpc>
              <a:spcBef>
                <a:spcPts val="0"/>
              </a:spcBef>
              <a:spcAft>
                <a:spcPts val="0"/>
              </a:spcAft>
              <a:buClrTx/>
              <a:buSzTx/>
              <a:buFontTx/>
              <a:buNone/>
              <a:tabLst/>
              <a:defRPr/>
            </a:pPr>
            <a:r>
              <a:rPr lang="en-US" sz="800" b="0" i="0" u="none" strike="noStrike" kern="1200" baseline="0" dirty="0">
                <a:solidFill>
                  <a:schemeClr val="bg2">
                    <a:lumMod val="90000"/>
                  </a:schemeClr>
                </a:solidFill>
                <a:latin typeface="+mj-lt"/>
                <a:ea typeface="+mn-ea"/>
                <a:cs typeface="+mn-cs"/>
              </a:rPr>
              <a:t>© HDR, all rights reserved.</a:t>
            </a:r>
          </a:p>
        </p:txBody>
      </p:sp>
      <p:sp>
        <p:nvSpPr>
          <p:cNvPr id="4" name="Freeform 6"/>
          <p:cNvSpPr>
            <a:spLocks noEditPoints="1"/>
          </p:cNvSpPr>
          <p:nvPr/>
        </p:nvSpPr>
        <p:spPr bwMode="auto">
          <a:xfrm>
            <a:off x="5556678" y="3131346"/>
            <a:ext cx="1078649" cy="595313"/>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Tree>
    <p:extLst>
      <p:ext uri="{BB962C8B-B14F-4D97-AF65-F5344CB8AC3E}">
        <p14:creationId xmlns:p14="http://schemas.microsoft.com/office/powerpoint/2010/main" val="1009762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Cover">
    <p:bg>
      <p:bgPr>
        <a:solidFill>
          <a:schemeClr val="bg1"/>
        </a:solidFill>
        <a:effectLst/>
      </p:bgPr>
    </p:bg>
    <p:spTree>
      <p:nvGrpSpPr>
        <p:cNvPr id="1" name=""/>
        <p:cNvGrpSpPr/>
        <p:nvPr/>
      </p:nvGrpSpPr>
      <p:grpSpPr>
        <a:xfrm>
          <a:off x="0" y="0"/>
          <a:ext cx="0" cy="0"/>
          <a:chOff x="0" y="0"/>
          <a:chExt cx="0" cy="0"/>
        </a:xfrm>
      </p:grpSpPr>
      <p:sp>
        <p:nvSpPr>
          <p:cNvPr id="6" name="Picture Placeholder 7"/>
          <p:cNvSpPr>
            <a:spLocks noGrp="1"/>
          </p:cNvSpPr>
          <p:nvPr>
            <p:ph type="pic" sz="quarter" idx="11" hasCustomPrompt="1"/>
          </p:nvPr>
        </p:nvSpPr>
        <p:spPr>
          <a:xfrm>
            <a:off x="0" y="0"/>
            <a:ext cx="12192000" cy="6858000"/>
          </a:xfrm>
          <a:solidFill>
            <a:schemeClr val="bg2">
              <a:lumMod val="90000"/>
            </a:schemeClr>
          </a:solidFill>
        </p:spPr>
        <p:txBody>
          <a:bodyPr lIns="91440" tIns="91440" rIns="91440" bIns="91440"/>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baseline="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 When placing a full bleed photo, please bring the logo to the front (right click &gt; Bring to Front)</a:t>
            </a:r>
          </a:p>
        </p:txBody>
      </p:sp>
      <p:sp>
        <p:nvSpPr>
          <p:cNvPr id="13" name="Title 1"/>
          <p:cNvSpPr>
            <a:spLocks noGrp="1"/>
          </p:cNvSpPr>
          <p:nvPr>
            <p:ph type="title" hasCustomPrompt="1"/>
          </p:nvPr>
        </p:nvSpPr>
        <p:spPr>
          <a:xfrm>
            <a:off x="609600" y="3429000"/>
            <a:ext cx="10972800" cy="1524000"/>
          </a:xfrm>
        </p:spPr>
        <p:txBody>
          <a:bodyPr anchor="t">
            <a:noAutofit/>
          </a:bodyPr>
          <a:lstStyle>
            <a:lvl1pPr>
              <a:defRPr sz="3600">
                <a:solidFill>
                  <a:schemeClr val="bg1"/>
                </a:solidFill>
              </a:defRPr>
            </a:lvl1pPr>
          </a:lstStyle>
          <a:p>
            <a:r>
              <a:rPr lang="en-US"/>
              <a:t>Title</a:t>
            </a:r>
          </a:p>
        </p:txBody>
      </p:sp>
      <p:sp>
        <p:nvSpPr>
          <p:cNvPr id="5" name="Text Placeholder 2"/>
          <p:cNvSpPr>
            <a:spLocks noGrp="1"/>
          </p:cNvSpPr>
          <p:nvPr>
            <p:ph type="body" sz="quarter" idx="10" hasCustomPrompt="1"/>
          </p:nvPr>
        </p:nvSpPr>
        <p:spPr>
          <a:xfrm>
            <a:off x="7672388" y="6135623"/>
            <a:ext cx="3894137" cy="173355"/>
          </a:xfrm>
        </p:spPr>
        <p:txBody>
          <a:bodyPr>
            <a:noAutofit/>
          </a:bodyPr>
          <a:lstStyle>
            <a:lvl1pPr marL="0" indent="0" algn="r">
              <a:spcBef>
                <a:spcPts val="0"/>
              </a:spcBef>
              <a:spcAft>
                <a:spcPts val="0"/>
              </a:spcAft>
              <a:buNone/>
              <a:defRPr sz="1600">
                <a:solidFill>
                  <a:schemeClr val="bg1"/>
                </a:solidFill>
              </a:defRPr>
            </a:lvl1pPr>
            <a:lvl2pPr marL="457189" indent="0">
              <a:buNone/>
              <a:defRPr sz="1600"/>
            </a:lvl2pPr>
            <a:lvl3pPr marL="960067" indent="0">
              <a:buNone/>
              <a:defRPr sz="1600"/>
            </a:lvl3pPr>
            <a:lvl4pPr marL="1417245" indent="0">
              <a:buNone/>
              <a:defRPr sz="1600"/>
            </a:lvl4pPr>
            <a:lvl5pPr marL="1874423" indent="0">
              <a:buNone/>
              <a:defRPr sz="1600"/>
            </a:lvl5pPr>
          </a:lstStyle>
          <a:p>
            <a:pPr lvl="0"/>
            <a:r>
              <a:rPr lang="en-US"/>
              <a:t>MM/DD/YYYY</a:t>
            </a:r>
          </a:p>
        </p:txBody>
      </p:sp>
    </p:spTree>
    <p:extLst>
      <p:ext uri="{BB962C8B-B14F-4D97-AF65-F5344CB8AC3E}">
        <p14:creationId xmlns:p14="http://schemas.microsoft.com/office/powerpoint/2010/main" val="3397547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6_Cov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718999" y="4038600"/>
            <a:ext cx="4858766" cy="923544"/>
          </a:xfrm>
        </p:spPr>
        <p:txBody>
          <a:bodyPr anchor="b">
            <a:noAutofit/>
          </a:bodyPr>
          <a:lstStyle>
            <a:lvl1pPr>
              <a:defRPr sz="3600"/>
            </a:lvl1pPr>
          </a:lstStyle>
          <a:p>
            <a:r>
              <a:rPr lang="en-US"/>
              <a:t>Title</a:t>
            </a:r>
          </a:p>
        </p:txBody>
      </p:sp>
      <p:sp>
        <p:nvSpPr>
          <p:cNvPr id="4" name="Picture Placeholder 3"/>
          <p:cNvSpPr>
            <a:spLocks noGrp="1"/>
          </p:cNvSpPr>
          <p:nvPr>
            <p:ph type="pic" sz="quarter" idx="10" hasCustomPrompt="1"/>
          </p:nvPr>
        </p:nvSpPr>
        <p:spPr>
          <a:xfrm>
            <a:off x="-19051" y="0"/>
            <a:ext cx="6115051" cy="6858000"/>
          </a:xfrm>
          <a:solidFill>
            <a:srgbClr val="22715B"/>
          </a:solidFill>
        </p:spPr>
        <p:txBody>
          <a:bodyPr lIns="91440" tIns="91440" rIns="91440" bIns="91440">
            <a:no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accent1">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6" name="Picture Placeholder 5"/>
          <p:cNvSpPr>
            <a:spLocks noGrp="1"/>
          </p:cNvSpPr>
          <p:nvPr>
            <p:ph type="pic" sz="quarter" idx="11" hasCustomPrompt="1"/>
          </p:nvPr>
        </p:nvSpPr>
        <p:spPr>
          <a:xfrm>
            <a:off x="6165130" y="0"/>
            <a:ext cx="6026870" cy="3429000"/>
          </a:xfrm>
          <a:solidFill>
            <a:schemeClr val="bg2">
              <a:lumMod val="90000"/>
            </a:schemeClr>
          </a:solidFill>
        </p:spPr>
        <p:txBody>
          <a:bodyPr lIns="91440" tIns="91440" rIns="91440" bIns="91440">
            <a:noAutofit/>
          </a:bodyPr>
          <a:lstStyle>
            <a:lvl1pPr marL="0" marR="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sz="1600">
                <a:solidFill>
                  <a:schemeClr val="tx2">
                    <a:lumMod val="60000"/>
                    <a:lumOff val="40000"/>
                  </a:schemeClr>
                </a:solidFill>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Color block or insert photo</a:t>
            </a:r>
          </a:p>
        </p:txBody>
      </p:sp>
      <p:sp>
        <p:nvSpPr>
          <p:cNvPr id="7" name="Text Placeholder 2"/>
          <p:cNvSpPr>
            <a:spLocks noGrp="1"/>
          </p:cNvSpPr>
          <p:nvPr>
            <p:ph type="body" sz="quarter" idx="12" hasCustomPrompt="1"/>
          </p:nvPr>
        </p:nvSpPr>
        <p:spPr>
          <a:xfrm>
            <a:off x="6718999" y="6135623"/>
            <a:ext cx="3894137" cy="173355"/>
          </a:xfrm>
        </p:spPr>
        <p:txBody>
          <a:bodyPr>
            <a:noAutofit/>
          </a:bodyPr>
          <a:lstStyle>
            <a:lvl1pPr marL="0" indent="0" algn="l">
              <a:spcBef>
                <a:spcPts val="0"/>
              </a:spcBef>
              <a:spcAft>
                <a:spcPts val="0"/>
              </a:spcAft>
              <a:buNone/>
              <a:defRPr sz="1600"/>
            </a:lvl1pPr>
            <a:lvl2pPr marL="457189" indent="0">
              <a:buNone/>
              <a:defRPr sz="1600"/>
            </a:lvl2pPr>
            <a:lvl3pPr marL="960067" indent="0">
              <a:buNone/>
              <a:defRPr sz="1600"/>
            </a:lvl3pPr>
            <a:lvl4pPr marL="1417245" indent="0">
              <a:buNone/>
              <a:defRPr sz="1600"/>
            </a:lvl4pPr>
            <a:lvl5pPr marL="1874423" indent="0">
              <a:buNone/>
              <a:defRPr sz="1600"/>
            </a:lvl5pPr>
          </a:lstStyle>
          <a:p>
            <a:pPr lvl="0"/>
            <a:r>
              <a:rPr lang="en-US"/>
              <a:t>MM/DD/YYYY</a:t>
            </a:r>
          </a:p>
        </p:txBody>
      </p:sp>
      <p:sp>
        <p:nvSpPr>
          <p:cNvPr id="10" name="Text Placeholder 4"/>
          <p:cNvSpPr>
            <a:spLocks noGrp="1"/>
          </p:cNvSpPr>
          <p:nvPr>
            <p:ph type="body" sz="quarter" idx="13" hasCustomPrompt="1"/>
          </p:nvPr>
        </p:nvSpPr>
        <p:spPr>
          <a:xfrm>
            <a:off x="6718999" y="5102225"/>
            <a:ext cx="4855464" cy="301879"/>
          </a:xfrm>
        </p:spPr>
        <p:txBody>
          <a:bodyPr>
            <a:noAutofit/>
          </a:bodyPr>
          <a:lstStyle>
            <a:lvl1pPr marL="0" marR="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sz="2800" b="1">
                <a:solidFill>
                  <a:schemeClr val="tx2"/>
                </a:solidFill>
                <a:latin typeface="+mn-lt"/>
              </a:defRPr>
            </a:lvl1pPr>
          </a:lstStyle>
          <a:p>
            <a:pPr marL="0" marR="0" lvl="0" indent="0" algn="l" defTabSz="914354" rtl="0" eaLnBrk="1" fontAlgn="auto" latinLnBrk="0" hangingPunct="1">
              <a:lnSpc>
                <a:spcPct val="90000"/>
              </a:lnSpc>
              <a:spcBef>
                <a:spcPts val="600"/>
              </a:spcBef>
              <a:spcAft>
                <a:spcPts val="600"/>
              </a:spcAft>
              <a:buClrTx/>
              <a:buSzTx/>
              <a:buFont typeface="Arial" panose="020B0604020202020204" pitchFamily="34" charset="0"/>
              <a:buNone/>
              <a:tabLst/>
              <a:defRPr/>
            </a:pPr>
            <a:r>
              <a:rPr lang="en-US"/>
              <a:t>Subhead</a:t>
            </a:r>
          </a:p>
        </p:txBody>
      </p:sp>
    </p:spTree>
    <p:extLst>
      <p:ext uri="{BB962C8B-B14F-4D97-AF65-F5344CB8AC3E}">
        <p14:creationId xmlns:p14="http://schemas.microsoft.com/office/powerpoint/2010/main" val="1922059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Divider">
    <p:bg>
      <p:bgPr>
        <a:solidFill>
          <a:schemeClr val="bg1"/>
        </a:solidFill>
        <a:effectLst/>
      </p:bgPr>
    </p:bg>
    <p:spTree>
      <p:nvGrpSpPr>
        <p:cNvPr id="1" name=""/>
        <p:cNvGrpSpPr/>
        <p:nvPr/>
      </p:nvGrpSpPr>
      <p:grpSpPr>
        <a:xfrm>
          <a:off x="0" y="0"/>
          <a:ext cx="0" cy="0"/>
          <a:chOff x="0" y="0"/>
          <a:chExt cx="0" cy="0"/>
        </a:xfrm>
      </p:grpSpPr>
      <p:sp>
        <p:nvSpPr>
          <p:cNvPr id="3" name="Text Placeholder 4"/>
          <p:cNvSpPr>
            <a:spLocks noGrp="1"/>
          </p:cNvSpPr>
          <p:nvPr>
            <p:ph type="body" sz="quarter" idx="11" hasCustomPrompt="1"/>
          </p:nvPr>
        </p:nvSpPr>
        <p:spPr>
          <a:xfrm>
            <a:off x="594360" y="5157317"/>
            <a:ext cx="10988040" cy="670560"/>
          </a:xfrm>
          <a:noFill/>
        </p:spPr>
        <p:txBody>
          <a:bodyPr>
            <a:noAutofit/>
          </a:bodyPr>
          <a:lstStyle>
            <a:lvl1pPr marL="0" indent="0">
              <a:spcBef>
                <a:spcPts val="0"/>
              </a:spcBef>
              <a:spcAft>
                <a:spcPts val="0"/>
              </a:spcAft>
              <a:buNone/>
              <a:defRPr sz="5400" b="1" spc="0">
                <a:solidFill>
                  <a:srgbClr val="22715B"/>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a:t>
            </a:r>
          </a:p>
        </p:txBody>
      </p:sp>
      <p:sp>
        <p:nvSpPr>
          <p:cNvPr id="10" name="Text Placeholder 4"/>
          <p:cNvSpPr>
            <a:spLocks noGrp="1"/>
          </p:cNvSpPr>
          <p:nvPr>
            <p:ph type="body" sz="quarter" idx="13" hasCustomPrompt="1"/>
          </p:nvPr>
        </p:nvSpPr>
        <p:spPr>
          <a:xfrm>
            <a:off x="609600" y="5928360"/>
            <a:ext cx="10972800" cy="396240"/>
          </a:xfrm>
          <a:noFill/>
        </p:spPr>
        <p:txBody>
          <a:bodyPr>
            <a:noAutofit/>
          </a:bodyPr>
          <a:lstStyle>
            <a:lvl1pPr marL="0" indent="0">
              <a:spcBef>
                <a:spcPts val="0"/>
              </a:spcBef>
              <a:spcAft>
                <a:spcPts val="0"/>
              </a:spcAft>
              <a:buNone/>
              <a:defRPr sz="2800" b="0" spc="0">
                <a:solidFill>
                  <a:schemeClr val="tx1"/>
                </a:solidFill>
                <a:latin typeface="+mj-lt"/>
              </a:defRPr>
            </a:lvl1pPr>
            <a:lvl2pPr marL="457178" indent="0">
              <a:buNone/>
              <a:defRPr/>
            </a:lvl2pPr>
            <a:lvl3pPr marL="914354" indent="0">
              <a:buNone/>
              <a:defRPr/>
            </a:lvl3pPr>
            <a:lvl4pPr marL="1371532" indent="0">
              <a:buNone/>
              <a:defRPr/>
            </a:lvl4pPr>
            <a:lvl5pPr marL="1828709" indent="0">
              <a:buNone/>
              <a:defRPr/>
            </a:lvl5pPr>
          </a:lstStyle>
          <a:p>
            <a:pPr lvl="0"/>
            <a:r>
              <a:rPr lang="en-US"/>
              <a:t>Section</a:t>
            </a:r>
          </a:p>
        </p:txBody>
      </p:sp>
      <p:sp>
        <p:nvSpPr>
          <p:cNvPr id="18" name="Freeform: Shape 17">
            <a:extLst>
              <a:ext uri="{FF2B5EF4-FFF2-40B4-BE49-F238E27FC236}">
                <a16:creationId xmlns:a16="http://schemas.microsoft.com/office/drawing/2014/main" id="{85832AD7-7D4B-7B1F-4818-90316AD2DEF7}"/>
              </a:ext>
            </a:extLst>
          </p:cNvPr>
          <p:cNvSpPr/>
          <p:nvPr userDrawn="1"/>
        </p:nvSpPr>
        <p:spPr>
          <a:xfrm>
            <a:off x="0" y="0"/>
            <a:ext cx="12192000" cy="4724400"/>
          </a:xfrm>
          <a:custGeom>
            <a:avLst/>
            <a:gdLst>
              <a:gd name="connsiteX0" fmla="*/ 0 w 12192000"/>
              <a:gd name="connsiteY0" fmla="*/ 501192 h 4724400"/>
              <a:gd name="connsiteX1" fmla="*/ 1762831 w 12192000"/>
              <a:gd name="connsiteY1" fmla="*/ 2272842 h 4724400"/>
              <a:gd name="connsiteX2" fmla="*/ 0 w 12192000"/>
              <a:gd name="connsiteY2" fmla="*/ 4044492 h 4724400"/>
              <a:gd name="connsiteX3" fmla="*/ 0 w 12192000"/>
              <a:gd name="connsiteY3" fmla="*/ 3650874 h 4724400"/>
              <a:gd name="connsiteX4" fmla="*/ 1322124 w 12192000"/>
              <a:gd name="connsiteY4" fmla="*/ 2322136 h 4724400"/>
              <a:gd name="connsiteX5" fmla="*/ 0 w 12192000"/>
              <a:gd name="connsiteY5" fmla="*/ 993398 h 4724400"/>
              <a:gd name="connsiteX6" fmla="*/ 0 w 12192000"/>
              <a:gd name="connsiteY6" fmla="*/ 0 h 4724400"/>
              <a:gd name="connsiteX7" fmla="*/ 12192000 w 12192000"/>
              <a:gd name="connsiteY7" fmla="*/ 0 h 4724400"/>
              <a:gd name="connsiteX8" fmla="*/ 12192000 w 12192000"/>
              <a:gd name="connsiteY8" fmla="*/ 4724400 h 4724400"/>
              <a:gd name="connsiteX9" fmla="*/ 0 w 12192000"/>
              <a:gd name="connsiteY9" fmla="*/ 4724400 h 4724400"/>
              <a:gd name="connsiteX10" fmla="*/ 2350441 w 12192000"/>
              <a:gd name="connsiteY10" fmla="*/ 2362200 h 4724400"/>
              <a:gd name="connsiteX11" fmla="*/ 0 w 12192000"/>
              <a:gd name="connsiteY11" fmla="*/ 0 h 472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4724400">
                <a:moveTo>
                  <a:pt x="0" y="501192"/>
                </a:moveTo>
                <a:cubicBezTo>
                  <a:pt x="973585" y="501192"/>
                  <a:pt x="1762831" y="1294387"/>
                  <a:pt x="1762831" y="2272842"/>
                </a:cubicBezTo>
                <a:cubicBezTo>
                  <a:pt x="1762831" y="3251297"/>
                  <a:pt x="973585" y="4044492"/>
                  <a:pt x="0" y="4044492"/>
                </a:cubicBezTo>
                <a:lnTo>
                  <a:pt x="0" y="3650874"/>
                </a:lnTo>
                <a:cubicBezTo>
                  <a:pt x="730189" y="3650874"/>
                  <a:pt x="1322124" y="3055978"/>
                  <a:pt x="1322124" y="2322136"/>
                </a:cubicBezTo>
                <a:cubicBezTo>
                  <a:pt x="1322124" y="1588294"/>
                  <a:pt x="730189" y="993398"/>
                  <a:pt x="0" y="993398"/>
                </a:cubicBezTo>
                <a:close/>
                <a:moveTo>
                  <a:pt x="0" y="0"/>
                </a:moveTo>
                <a:lnTo>
                  <a:pt x="12192000" y="0"/>
                </a:lnTo>
                <a:lnTo>
                  <a:pt x="12192000" y="4724400"/>
                </a:lnTo>
                <a:lnTo>
                  <a:pt x="0" y="4724400"/>
                </a:lnTo>
                <a:cubicBezTo>
                  <a:pt x="1298113" y="4724400"/>
                  <a:pt x="2350441" y="3666807"/>
                  <a:pt x="2350441" y="2362200"/>
                </a:cubicBezTo>
                <a:cubicBezTo>
                  <a:pt x="2350441" y="1057593"/>
                  <a:pt x="1298113" y="0"/>
                  <a:pt x="0" y="0"/>
                </a:cubicBezTo>
                <a:close/>
              </a:path>
            </a:pathLst>
          </a:custGeom>
          <a:solidFill>
            <a:srgbClr val="22715B"/>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404940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a:lvl1pPr>
          </a:lstStyle>
          <a:p>
            <a:r>
              <a:rPr lang="en-US"/>
              <a:t>Tap to add title</a:t>
            </a:r>
          </a:p>
        </p:txBody>
      </p:sp>
      <p:sp>
        <p:nvSpPr>
          <p:cNvPr id="4" name="Text Placeholder 5"/>
          <p:cNvSpPr>
            <a:spLocks noGrp="1"/>
          </p:cNvSpPr>
          <p:nvPr>
            <p:ph type="body" sz="quarter" idx="10" hasCustomPrompt="1"/>
          </p:nvPr>
        </p:nvSpPr>
        <p:spPr>
          <a:xfrm>
            <a:off x="619759" y="1452880"/>
            <a:ext cx="10972165" cy="4871720"/>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33320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p>
            <a:r>
              <a:rPr lang="en-US"/>
              <a:t>Tap to add title</a:t>
            </a:r>
          </a:p>
        </p:txBody>
      </p:sp>
      <p:sp>
        <p:nvSpPr>
          <p:cNvPr id="4" name="Rectangle 3"/>
          <p:cNvSpPr/>
          <p:nvPr/>
        </p:nvSpPr>
        <p:spPr>
          <a:xfrm>
            <a:off x="0" y="0"/>
            <a:ext cx="1524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 name="Text Placeholder 5"/>
          <p:cNvSpPr>
            <a:spLocks noGrp="1"/>
          </p:cNvSpPr>
          <p:nvPr>
            <p:ph type="body" sz="quarter" idx="10" hasCustomPrompt="1"/>
          </p:nvPr>
        </p:nvSpPr>
        <p:spPr>
          <a:xfrm>
            <a:off x="619759" y="1452880"/>
            <a:ext cx="10972165" cy="4871720"/>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5" name="Rectangle 4"/>
          <p:cNvSpPr/>
          <p:nvPr/>
        </p:nvSpPr>
        <p:spPr>
          <a:xfrm>
            <a:off x="0" y="0"/>
            <a:ext cx="152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 name="Rectangle 5"/>
          <p:cNvSpPr/>
          <p:nvPr/>
        </p:nvSpPr>
        <p:spPr>
          <a:xfrm>
            <a:off x="0" y="0"/>
            <a:ext cx="152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 name="Rectangle 7">
            <a:extLst>
              <a:ext uri="{FF2B5EF4-FFF2-40B4-BE49-F238E27FC236}">
                <a16:creationId xmlns:a16="http://schemas.microsoft.com/office/drawing/2014/main" id="{1537CA68-6406-447C-AE65-72B2CF8198B2}"/>
              </a:ext>
            </a:extLst>
          </p:cNvPr>
          <p:cNvSpPr/>
          <p:nvPr userDrawn="1"/>
        </p:nvSpPr>
        <p:spPr>
          <a:xfrm>
            <a:off x="0" y="0"/>
            <a:ext cx="152400" cy="6858000"/>
          </a:xfrm>
          <a:prstGeom prst="rect">
            <a:avLst/>
          </a:prstGeom>
          <a:solidFill>
            <a:srgbClr val="227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Tree>
    <p:extLst>
      <p:ext uri="{BB962C8B-B14F-4D97-AF65-F5344CB8AC3E}">
        <p14:creationId xmlns:p14="http://schemas.microsoft.com/office/powerpoint/2010/main" val="2209799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_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p>
            <a:r>
              <a:rPr lang="en-US"/>
              <a:t>Tap to add title</a:t>
            </a:r>
          </a:p>
        </p:txBody>
      </p:sp>
      <p:sp>
        <p:nvSpPr>
          <p:cNvPr id="4" name="Rectangle 3"/>
          <p:cNvSpPr/>
          <p:nvPr/>
        </p:nvSpPr>
        <p:spPr>
          <a:xfrm>
            <a:off x="0" y="0"/>
            <a:ext cx="152400" cy="6858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 name="Text Placeholder 5"/>
          <p:cNvSpPr>
            <a:spLocks noGrp="1"/>
          </p:cNvSpPr>
          <p:nvPr>
            <p:ph type="body" sz="quarter" idx="10" hasCustomPrompt="1"/>
          </p:nvPr>
        </p:nvSpPr>
        <p:spPr>
          <a:xfrm>
            <a:off x="619760" y="2179434"/>
            <a:ext cx="5212080" cy="4145165"/>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5" name="Rectangle 4"/>
          <p:cNvSpPr/>
          <p:nvPr/>
        </p:nvSpPr>
        <p:spPr>
          <a:xfrm>
            <a:off x="0" y="0"/>
            <a:ext cx="152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6" name="Rectangle 5"/>
          <p:cNvSpPr/>
          <p:nvPr/>
        </p:nvSpPr>
        <p:spPr>
          <a:xfrm>
            <a:off x="0" y="0"/>
            <a:ext cx="1524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 name="Rectangle 7">
            <a:extLst>
              <a:ext uri="{FF2B5EF4-FFF2-40B4-BE49-F238E27FC236}">
                <a16:creationId xmlns:a16="http://schemas.microsoft.com/office/drawing/2014/main" id="{1537CA68-6406-447C-AE65-72B2CF8198B2}"/>
              </a:ext>
            </a:extLst>
          </p:cNvPr>
          <p:cNvSpPr/>
          <p:nvPr userDrawn="1"/>
        </p:nvSpPr>
        <p:spPr>
          <a:xfrm>
            <a:off x="0" y="0"/>
            <a:ext cx="152400" cy="6858000"/>
          </a:xfrm>
          <a:prstGeom prst="rect">
            <a:avLst/>
          </a:prstGeom>
          <a:solidFill>
            <a:srgbClr val="227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 name="Text Placeholder 5">
            <a:extLst>
              <a:ext uri="{FF2B5EF4-FFF2-40B4-BE49-F238E27FC236}">
                <a16:creationId xmlns:a16="http://schemas.microsoft.com/office/drawing/2014/main" id="{57C3BEE6-8CA4-587C-4C4A-E938AEAEF873}"/>
              </a:ext>
            </a:extLst>
          </p:cNvPr>
          <p:cNvSpPr>
            <a:spLocks noGrp="1"/>
          </p:cNvSpPr>
          <p:nvPr>
            <p:ph type="body" sz="quarter" idx="11" hasCustomPrompt="1"/>
          </p:nvPr>
        </p:nvSpPr>
        <p:spPr>
          <a:xfrm>
            <a:off x="6370320" y="2179434"/>
            <a:ext cx="5212080" cy="4145165"/>
          </a:xfrm>
        </p:spPr>
        <p:txBody>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
        <p:nvSpPr>
          <p:cNvPr id="9" name="Text Placeholder 5">
            <a:extLst>
              <a:ext uri="{FF2B5EF4-FFF2-40B4-BE49-F238E27FC236}">
                <a16:creationId xmlns:a16="http://schemas.microsoft.com/office/drawing/2014/main" id="{7B43C50C-CD0A-D5F2-FF03-30AADF55023C}"/>
              </a:ext>
            </a:extLst>
          </p:cNvPr>
          <p:cNvSpPr>
            <a:spLocks noGrp="1"/>
          </p:cNvSpPr>
          <p:nvPr>
            <p:ph type="body" sz="quarter" idx="12"/>
          </p:nvPr>
        </p:nvSpPr>
        <p:spPr>
          <a:xfrm>
            <a:off x="619760" y="1431184"/>
            <a:ext cx="5212080" cy="610747"/>
          </a:xfrm>
          <a:prstGeom prst="roundRect">
            <a:avLst/>
          </a:prstGeom>
          <a:solidFill>
            <a:srgbClr val="22715B"/>
          </a:solidFill>
        </p:spPr>
        <p:txBody>
          <a:bodyPr anchor="ctr"/>
          <a:lstStyle>
            <a:lvl1pPr marL="0" indent="0" algn="ctr">
              <a:buNone/>
              <a:defRPr>
                <a:solidFill>
                  <a:schemeClr val="bg1"/>
                </a:solidFill>
              </a:defRPr>
            </a:lvl1pPr>
          </a:lstStyle>
          <a:p>
            <a:pPr lvl="0"/>
            <a:endParaRPr lang="en-US"/>
          </a:p>
        </p:txBody>
      </p:sp>
      <p:sp>
        <p:nvSpPr>
          <p:cNvPr id="10" name="Text Placeholder 5">
            <a:extLst>
              <a:ext uri="{FF2B5EF4-FFF2-40B4-BE49-F238E27FC236}">
                <a16:creationId xmlns:a16="http://schemas.microsoft.com/office/drawing/2014/main" id="{8415C88E-8BE1-50E8-5374-825236F4F816}"/>
              </a:ext>
            </a:extLst>
          </p:cNvPr>
          <p:cNvSpPr>
            <a:spLocks noGrp="1"/>
          </p:cNvSpPr>
          <p:nvPr>
            <p:ph type="body" sz="quarter" idx="13"/>
          </p:nvPr>
        </p:nvSpPr>
        <p:spPr>
          <a:xfrm>
            <a:off x="6360160" y="1431183"/>
            <a:ext cx="5212080" cy="610747"/>
          </a:xfrm>
          <a:prstGeom prst="roundRect">
            <a:avLst/>
          </a:prstGeom>
          <a:solidFill>
            <a:srgbClr val="22715B"/>
          </a:solidFill>
        </p:spPr>
        <p:txBody>
          <a:bodyPr anchor="ctr"/>
          <a:lstStyle>
            <a:lvl1pPr marL="0" indent="0" algn="ctr">
              <a:buNone/>
              <a:defRPr>
                <a:solidFill>
                  <a:schemeClr val="bg1"/>
                </a:solidFill>
              </a:defRPr>
            </a:lvl1pPr>
          </a:lstStyle>
          <a:p>
            <a:pPr lvl="0"/>
            <a:endParaRPr lang="en-US"/>
          </a:p>
        </p:txBody>
      </p:sp>
    </p:spTree>
    <p:extLst>
      <p:ext uri="{BB962C8B-B14F-4D97-AF65-F5344CB8AC3E}">
        <p14:creationId xmlns:p14="http://schemas.microsoft.com/office/powerpoint/2010/main" val="850484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81000"/>
            <a:ext cx="10972800" cy="838200"/>
          </a:xfrm>
          <a:prstGeom prst="rect">
            <a:avLst/>
          </a:prstGeom>
        </p:spPr>
        <p:txBody>
          <a:bodyPr vert="horz" lIns="0" tIns="0" rIns="0" bIns="0" rtlCol="0" anchor="t">
            <a:noAutofit/>
          </a:bodyPr>
          <a:lstStyle/>
          <a:p>
            <a:r>
              <a:rPr lang="en-US"/>
              <a:t>Tap to add title</a:t>
            </a:r>
          </a:p>
        </p:txBody>
      </p:sp>
      <p:sp>
        <p:nvSpPr>
          <p:cNvPr id="3" name="Text Placeholder 2"/>
          <p:cNvSpPr>
            <a:spLocks noGrp="1"/>
          </p:cNvSpPr>
          <p:nvPr>
            <p:ph type="body" idx="1"/>
          </p:nvPr>
        </p:nvSpPr>
        <p:spPr>
          <a:xfrm>
            <a:off x="609600" y="1447800"/>
            <a:ext cx="10972800" cy="4876800"/>
          </a:xfrm>
          <a:prstGeom prst="rect">
            <a:avLst/>
          </a:prstGeom>
        </p:spPr>
        <p:txBody>
          <a:bodyPr vert="horz" lIns="0" tIns="0" rIns="0" bIns="0" rtlCol="0">
            <a:noAutofit/>
          </a:bodyPr>
          <a:lstStyle/>
          <a:p>
            <a:pPr lvl="0"/>
            <a:r>
              <a:rPr lang="en-US"/>
              <a:t>Tap to add text</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2550350"/>
      </p:ext>
    </p:extLst>
  </p:cSld>
  <p:clrMap bg1="lt1" tx1="dk1" bg2="lt2" tx2="dk2" accent1="accent1" accent2="accent2" accent3="accent3" accent4="accent4" accent5="accent5" accent6="accent6" hlink="hlink" folHlink="folHlink"/>
  <p:sldLayoutIdLst>
    <p:sldLayoutId id="2147484342" r:id="rId1"/>
    <p:sldLayoutId id="2147484345" r:id="rId2"/>
    <p:sldLayoutId id="2147484348" r:id="rId3"/>
    <p:sldLayoutId id="2147484362" r:id="rId4"/>
    <p:sldLayoutId id="2147484370" r:id="rId5"/>
    <p:sldLayoutId id="2147484372" r:id="rId6"/>
    <p:sldLayoutId id="2147484435" r:id="rId7"/>
  </p:sldLayoutIdLst>
  <p:txStyles>
    <p:titleStyle>
      <a:lvl1pPr algn="l" defTabSz="914354" rtl="0" eaLnBrk="1" latinLnBrk="0" hangingPunct="1">
        <a:lnSpc>
          <a:spcPct val="90000"/>
        </a:lnSpc>
        <a:spcBef>
          <a:spcPct val="0"/>
        </a:spcBef>
        <a:buNone/>
        <a:defRPr sz="3200" b="1" kern="1200">
          <a:solidFill>
            <a:schemeClr val="tx1"/>
          </a:solidFill>
          <a:latin typeface="+mj-lt"/>
          <a:ea typeface="+mj-ea"/>
          <a:cs typeface="+mj-cs"/>
        </a:defRPr>
      </a:lvl1pPr>
    </p:titleStyle>
    <p:body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84">
          <p15:clr>
            <a:srgbClr val="F26B43"/>
          </p15:clr>
        </p15:guide>
        <p15:guide id="4" orient="horz" pos="240">
          <p15:clr>
            <a:srgbClr val="F26B43"/>
          </p15:clr>
        </p15:guide>
        <p15:guide id="5" orient="horz" pos="3984">
          <p15:clr>
            <a:srgbClr val="F26B43"/>
          </p15:clr>
        </p15:guide>
        <p15:guide id="6" pos="729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s>
</file>

<file path=ppt/slides/_rels/slide25.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3" Type="http://schemas.openxmlformats.org/officeDocument/2006/relationships/image" Target="../media/image18.png"/><Relationship Id="rId7" Type="http://schemas.openxmlformats.org/officeDocument/2006/relationships/image" Target="../media/image8.png"/><Relationship Id="rId12" Type="http://schemas.openxmlformats.org/officeDocument/2006/relationships/image" Target="../media/image26.sv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21.svg"/><Relationship Id="rId11" Type="http://schemas.openxmlformats.org/officeDocument/2006/relationships/image" Target="../media/image25.png"/><Relationship Id="rId5" Type="http://schemas.openxmlformats.org/officeDocument/2006/relationships/image" Target="../media/image20.png"/><Relationship Id="rId10" Type="http://schemas.openxmlformats.org/officeDocument/2006/relationships/image" Target="../media/image24.svg"/><Relationship Id="rId4" Type="http://schemas.openxmlformats.org/officeDocument/2006/relationships/image" Target="../media/image19.svg"/><Relationship Id="rId9" Type="http://schemas.openxmlformats.org/officeDocument/2006/relationships/image" Target="../media/image23.png"/><Relationship Id="rId14" Type="http://schemas.openxmlformats.org/officeDocument/2006/relationships/image" Target="../media/image28.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30.svg"/></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47.svg"/><Relationship Id="rId3" Type="http://schemas.openxmlformats.org/officeDocument/2006/relationships/image" Target="../media/image42.png"/><Relationship Id="rId7" Type="http://schemas.openxmlformats.org/officeDocument/2006/relationships/diagramQuickStyle" Target="../diagrams/quickStyle1.xml"/><Relationship Id="rId12" Type="http://schemas.openxmlformats.org/officeDocument/2006/relationships/image" Target="../media/image46.png"/><Relationship Id="rId17" Type="http://schemas.openxmlformats.org/officeDocument/2006/relationships/image" Target="../media/image51.svg"/><Relationship Id="rId2" Type="http://schemas.openxmlformats.org/officeDocument/2006/relationships/notesSlide" Target="../notesSlides/notesSlide37.xml"/><Relationship Id="rId16" Type="http://schemas.openxmlformats.org/officeDocument/2006/relationships/image" Target="../media/image50.png"/><Relationship Id="rId1" Type="http://schemas.openxmlformats.org/officeDocument/2006/relationships/slideLayout" Target="../slideLayouts/slideLayout6.xml"/><Relationship Id="rId6" Type="http://schemas.openxmlformats.org/officeDocument/2006/relationships/diagramLayout" Target="../diagrams/layout1.xml"/><Relationship Id="rId11" Type="http://schemas.openxmlformats.org/officeDocument/2006/relationships/image" Target="../media/image45.svg"/><Relationship Id="rId5" Type="http://schemas.openxmlformats.org/officeDocument/2006/relationships/diagramData" Target="../diagrams/data1.xml"/><Relationship Id="rId15" Type="http://schemas.openxmlformats.org/officeDocument/2006/relationships/image" Target="../media/image49.svg"/><Relationship Id="rId10" Type="http://schemas.openxmlformats.org/officeDocument/2006/relationships/image" Target="../media/image44.png"/><Relationship Id="rId4" Type="http://schemas.openxmlformats.org/officeDocument/2006/relationships/image" Target="../media/image43.svg"/><Relationship Id="rId9" Type="http://schemas.microsoft.com/office/2007/relationships/diagramDrawing" Target="../diagrams/drawing1.xml"/><Relationship Id="rId14" Type="http://schemas.openxmlformats.org/officeDocument/2006/relationships/image" Target="../media/image48.png"/></Relationships>
</file>

<file path=ppt/slides/_rels/slide38.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2.png"/><Relationship Id="rId7" Type="http://schemas.openxmlformats.org/officeDocument/2006/relationships/image" Target="../media/image54.png"/><Relationship Id="rId2" Type="http://schemas.openxmlformats.org/officeDocument/2006/relationships/notesSlide" Target="../notesSlides/notesSlide38.xml"/><Relationship Id="rId1" Type="http://schemas.openxmlformats.org/officeDocument/2006/relationships/slideLayout" Target="../slideLayouts/slideLayout6.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53.sv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B5E510CA-9510-4512-B571-A7FB4B1D70B7}"/>
              </a:ext>
              <a:ext uri="{C183D7F6-B498-43B3-948B-1728B52AA6E4}">
                <adec:decorative xmlns:adec="http://schemas.microsoft.com/office/drawing/2017/decorative" val="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t="6550" b="6550"/>
          <a:stretch>
            <a:fillRect/>
          </a:stretch>
        </p:blipFill>
        <p:spPr/>
      </p:pic>
      <p:sp>
        <p:nvSpPr>
          <p:cNvPr id="11" name="Title 10"/>
          <p:cNvSpPr>
            <a:spLocks noGrp="1"/>
          </p:cNvSpPr>
          <p:nvPr>
            <p:ph type="title" idx="4294967295"/>
          </p:nvPr>
        </p:nvSpPr>
        <p:spPr>
          <a:xfrm>
            <a:off x="609600" y="3166513"/>
            <a:ext cx="6332525" cy="213798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354"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a:noFill/>
                </a:ln>
                <a:solidFill>
                  <a:schemeClr val="bg1"/>
                </a:solidFill>
                <a:effectLst/>
                <a:uLnTx/>
                <a:uFillTx/>
                <a:latin typeface="+mj-lt"/>
                <a:ea typeface="+mj-ea"/>
                <a:cs typeface="+mj-cs"/>
              </a:rPr>
              <a:t>NCHRP Project 10-113, “Quality Management for 3D Model-Based Project Development and Delivery”</a:t>
            </a:r>
          </a:p>
        </p:txBody>
      </p:sp>
      <p:sp>
        <p:nvSpPr>
          <p:cNvPr id="10" name="Freeform 9">
            <a:extLst>
              <a:ext uri="{C183D7F6-B498-43B3-948B-1728B52AA6E4}">
                <adec:decorative xmlns:adec="http://schemas.microsoft.com/office/drawing/2017/decorative" val="1"/>
              </a:ext>
            </a:extLst>
          </p:cNvPr>
          <p:cNvSpPr>
            <a:spLocks noChangeAspect="1" noEditPoints="1"/>
          </p:cNvSpPr>
          <p:nvPr/>
        </p:nvSpPr>
        <p:spPr bwMode="auto">
          <a:xfrm>
            <a:off x="609600" y="5958840"/>
            <a:ext cx="662720" cy="365760"/>
          </a:xfrm>
          <a:custGeom>
            <a:avLst/>
            <a:gdLst>
              <a:gd name="T0" fmla="*/ 693 w 1044"/>
              <a:gd name="T1" fmla="*/ 280 h 576"/>
              <a:gd name="T2" fmla="*/ 693 w 1044"/>
              <a:gd name="T3" fmla="*/ 280 h 576"/>
              <a:gd name="T4" fmla="*/ 413 w 1044"/>
              <a:gd name="T5" fmla="*/ 561 h 576"/>
              <a:gd name="T6" fmla="*/ 347 w 1044"/>
              <a:gd name="T7" fmla="*/ 561 h 576"/>
              <a:gd name="T8" fmla="*/ 347 w 1044"/>
              <a:gd name="T9" fmla="*/ 455 h 576"/>
              <a:gd name="T10" fmla="*/ 413 w 1044"/>
              <a:gd name="T11" fmla="*/ 455 h 576"/>
              <a:gd name="T12" fmla="*/ 588 w 1044"/>
              <a:gd name="T13" fmla="*/ 280 h 576"/>
              <a:gd name="T14" fmla="*/ 413 w 1044"/>
              <a:gd name="T15" fmla="*/ 105 h 576"/>
              <a:gd name="T16" fmla="*/ 347 w 1044"/>
              <a:gd name="T17" fmla="*/ 105 h 576"/>
              <a:gd name="T18" fmla="*/ 347 w 1044"/>
              <a:gd name="T19" fmla="*/ 0 h 576"/>
              <a:gd name="T20" fmla="*/ 413 w 1044"/>
              <a:gd name="T21" fmla="*/ 0 h 576"/>
              <a:gd name="T22" fmla="*/ 693 w 1044"/>
              <a:gd name="T23" fmla="*/ 280 h 576"/>
              <a:gd name="T24" fmla="*/ 693 w 1044"/>
              <a:gd name="T25" fmla="*/ 280 h 576"/>
              <a:gd name="T26" fmla="*/ 693 w 1044"/>
              <a:gd name="T27" fmla="*/ 280 h 576"/>
              <a:gd name="T28" fmla="*/ 693 w 1044"/>
              <a:gd name="T29" fmla="*/ 280 h 576"/>
              <a:gd name="T30" fmla="*/ 693 w 1044"/>
              <a:gd name="T31" fmla="*/ 101 h 576"/>
              <a:gd name="T32" fmla="*/ 820 w 1044"/>
              <a:gd name="T33" fmla="*/ 101 h 576"/>
              <a:gd name="T34" fmla="*/ 902 w 1044"/>
              <a:gd name="T35" fmla="*/ 127 h 576"/>
              <a:gd name="T36" fmla="*/ 928 w 1044"/>
              <a:gd name="T37" fmla="*/ 191 h 576"/>
              <a:gd name="T38" fmla="*/ 825 w 1044"/>
              <a:gd name="T39" fmla="*/ 281 h 576"/>
              <a:gd name="T40" fmla="*/ 793 w 1044"/>
              <a:gd name="T41" fmla="*/ 281 h 576"/>
              <a:gd name="T42" fmla="*/ 756 w 1044"/>
              <a:gd name="T43" fmla="*/ 361 h 576"/>
              <a:gd name="T44" fmla="*/ 963 w 1044"/>
              <a:gd name="T45" fmla="*/ 576 h 576"/>
              <a:gd name="T46" fmla="*/ 1044 w 1044"/>
              <a:gd name="T47" fmla="*/ 508 h 576"/>
              <a:gd name="T48" fmla="*/ 897 w 1044"/>
              <a:gd name="T49" fmla="*/ 360 h 576"/>
              <a:gd name="T50" fmla="*/ 1033 w 1044"/>
              <a:gd name="T51" fmla="*/ 193 h 576"/>
              <a:gd name="T52" fmla="*/ 975 w 1044"/>
              <a:gd name="T53" fmla="*/ 50 h 576"/>
              <a:gd name="T54" fmla="*/ 812 w 1044"/>
              <a:gd name="T55" fmla="*/ 0 h 576"/>
              <a:gd name="T56" fmla="*/ 693 w 1044"/>
              <a:gd name="T57" fmla="*/ 0 h 576"/>
              <a:gd name="T58" fmla="*/ 693 w 1044"/>
              <a:gd name="T59" fmla="*/ 101 h 576"/>
              <a:gd name="T60" fmla="*/ 350 w 1044"/>
              <a:gd name="T61" fmla="*/ 224 h 576"/>
              <a:gd name="T62" fmla="*/ 114 w 1044"/>
              <a:gd name="T63" fmla="*/ 224 h 576"/>
              <a:gd name="T64" fmla="*/ 114 w 1044"/>
              <a:gd name="T65" fmla="*/ 0 h 576"/>
              <a:gd name="T66" fmla="*/ 0 w 1044"/>
              <a:gd name="T67" fmla="*/ 0 h 576"/>
              <a:gd name="T68" fmla="*/ 0 w 1044"/>
              <a:gd name="T69" fmla="*/ 561 h 576"/>
              <a:gd name="T70" fmla="*/ 114 w 1044"/>
              <a:gd name="T71" fmla="*/ 561 h 576"/>
              <a:gd name="T72" fmla="*/ 114 w 1044"/>
              <a:gd name="T73" fmla="*/ 336 h 576"/>
              <a:gd name="T74" fmla="*/ 350 w 1044"/>
              <a:gd name="T75" fmla="*/ 336 h 576"/>
              <a:gd name="T76" fmla="*/ 350 w 1044"/>
              <a:gd name="T77" fmla="*/ 224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44" h="576">
                <a:moveTo>
                  <a:pt x="693" y="280"/>
                </a:moveTo>
                <a:cubicBezTo>
                  <a:pt x="693" y="280"/>
                  <a:pt x="693" y="280"/>
                  <a:pt x="693" y="280"/>
                </a:cubicBezTo>
                <a:cubicBezTo>
                  <a:pt x="693" y="442"/>
                  <a:pt x="575" y="561"/>
                  <a:pt x="413" y="561"/>
                </a:cubicBezTo>
                <a:cubicBezTo>
                  <a:pt x="347" y="561"/>
                  <a:pt x="347" y="561"/>
                  <a:pt x="347" y="561"/>
                </a:cubicBezTo>
                <a:cubicBezTo>
                  <a:pt x="347" y="455"/>
                  <a:pt x="347" y="455"/>
                  <a:pt x="347" y="455"/>
                </a:cubicBezTo>
                <a:cubicBezTo>
                  <a:pt x="413" y="455"/>
                  <a:pt x="413" y="455"/>
                  <a:pt x="413" y="455"/>
                </a:cubicBezTo>
                <a:cubicBezTo>
                  <a:pt x="516" y="455"/>
                  <a:pt x="588" y="383"/>
                  <a:pt x="588" y="280"/>
                </a:cubicBezTo>
                <a:cubicBezTo>
                  <a:pt x="588" y="177"/>
                  <a:pt x="516" y="105"/>
                  <a:pt x="413" y="105"/>
                </a:cubicBezTo>
                <a:cubicBezTo>
                  <a:pt x="347" y="105"/>
                  <a:pt x="347" y="105"/>
                  <a:pt x="347" y="105"/>
                </a:cubicBezTo>
                <a:cubicBezTo>
                  <a:pt x="347" y="0"/>
                  <a:pt x="347" y="0"/>
                  <a:pt x="347" y="0"/>
                </a:cubicBezTo>
                <a:cubicBezTo>
                  <a:pt x="413" y="0"/>
                  <a:pt x="413" y="0"/>
                  <a:pt x="413" y="0"/>
                </a:cubicBezTo>
                <a:cubicBezTo>
                  <a:pt x="575" y="0"/>
                  <a:pt x="693" y="118"/>
                  <a:pt x="693" y="280"/>
                </a:cubicBezTo>
                <a:cubicBezTo>
                  <a:pt x="693" y="280"/>
                  <a:pt x="693" y="280"/>
                  <a:pt x="693" y="280"/>
                </a:cubicBezTo>
                <a:cubicBezTo>
                  <a:pt x="693" y="280"/>
                  <a:pt x="693" y="280"/>
                  <a:pt x="693" y="280"/>
                </a:cubicBezTo>
                <a:cubicBezTo>
                  <a:pt x="693" y="280"/>
                  <a:pt x="693" y="280"/>
                  <a:pt x="693" y="280"/>
                </a:cubicBezTo>
                <a:close/>
                <a:moveTo>
                  <a:pt x="693" y="101"/>
                </a:moveTo>
                <a:cubicBezTo>
                  <a:pt x="820" y="101"/>
                  <a:pt x="820" y="101"/>
                  <a:pt x="820" y="101"/>
                </a:cubicBezTo>
                <a:cubicBezTo>
                  <a:pt x="858" y="101"/>
                  <a:pt x="884" y="109"/>
                  <a:pt x="902" y="127"/>
                </a:cubicBezTo>
                <a:cubicBezTo>
                  <a:pt x="919" y="144"/>
                  <a:pt x="928" y="166"/>
                  <a:pt x="928" y="191"/>
                </a:cubicBezTo>
                <a:cubicBezTo>
                  <a:pt x="928" y="247"/>
                  <a:pt x="879" y="281"/>
                  <a:pt x="825" y="281"/>
                </a:cubicBezTo>
                <a:cubicBezTo>
                  <a:pt x="793" y="281"/>
                  <a:pt x="793" y="281"/>
                  <a:pt x="793" y="281"/>
                </a:cubicBezTo>
                <a:cubicBezTo>
                  <a:pt x="756" y="361"/>
                  <a:pt x="756" y="361"/>
                  <a:pt x="756" y="361"/>
                </a:cubicBezTo>
                <a:cubicBezTo>
                  <a:pt x="963" y="576"/>
                  <a:pt x="963" y="576"/>
                  <a:pt x="963" y="576"/>
                </a:cubicBezTo>
                <a:cubicBezTo>
                  <a:pt x="1044" y="508"/>
                  <a:pt x="1044" y="508"/>
                  <a:pt x="1044" y="508"/>
                </a:cubicBezTo>
                <a:cubicBezTo>
                  <a:pt x="897" y="360"/>
                  <a:pt x="897" y="360"/>
                  <a:pt x="897" y="360"/>
                </a:cubicBezTo>
                <a:cubicBezTo>
                  <a:pt x="978" y="345"/>
                  <a:pt x="1033" y="271"/>
                  <a:pt x="1033" y="193"/>
                </a:cubicBezTo>
                <a:cubicBezTo>
                  <a:pt x="1033" y="135"/>
                  <a:pt x="1017" y="90"/>
                  <a:pt x="975" y="50"/>
                </a:cubicBezTo>
                <a:cubicBezTo>
                  <a:pt x="932" y="10"/>
                  <a:pt x="884" y="0"/>
                  <a:pt x="812" y="0"/>
                </a:cubicBezTo>
                <a:cubicBezTo>
                  <a:pt x="693" y="0"/>
                  <a:pt x="693" y="0"/>
                  <a:pt x="693" y="0"/>
                </a:cubicBezTo>
                <a:lnTo>
                  <a:pt x="693" y="101"/>
                </a:lnTo>
                <a:close/>
                <a:moveTo>
                  <a:pt x="350" y="224"/>
                </a:moveTo>
                <a:cubicBezTo>
                  <a:pt x="114" y="224"/>
                  <a:pt x="114" y="224"/>
                  <a:pt x="114" y="224"/>
                </a:cubicBezTo>
                <a:cubicBezTo>
                  <a:pt x="114" y="0"/>
                  <a:pt x="114" y="0"/>
                  <a:pt x="114" y="0"/>
                </a:cubicBezTo>
                <a:cubicBezTo>
                  <a:pt x="0" y="0"/>
                  <a:pt x="0" y="0"/>
                  <a:pt x="0" y="0"/>
                </a:cubicBezTo>
                <a:cubicBezTo>
                  <a:pt x="0" y="561"/>
                  <a:pt x="0" y="561"/>
                  <a:pt x="0" y="561"/>
                </a:cubicBezTo>
                <a:cubicBezTo>
                  <a:pt x="114" y="561"/>
                  <a:pt x="114" y="561"/>
                  <a:pt x="114" y="561"/>
                </a:cubicBezTo>
                <a:cubicBezTo>
                  <a:pt x="114" y="336"/>
                  <a:pt x="114" y="336"/>
                  <a:pt x="114" y="336"/>
                </a:cubicBezTo>
                <a:cubicBezTo>
                  <a:pt x="350" y="336"/>
                  <a:pt x="350" y="336"/>
                  <a:pt x="350" y="336"/>
                </a:cubicBezTo>
                <a:lnTo>
                  <a:pt x="350" y="22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351"/>
          </a:p>
        </p:txBody>
      </p:sp>
      <p:sp>
        <p:nvSpPr>
          <p:cNvPr id="8" name="Title 10">
            <a:extLst>
              <a:ext uri="{FF2B5EF4-FFF2-40B4-BE49-F238E27FC236}">
                <a16:creationId xmlns:a16="http://schemas.microsoft.com/office/drawing/2014/main" id="{11407A0B-FEC6-45E8-BEE0-EE1707DCB9EF}"/>
              </a:ext>
            </a:extLst>
          </p:cNvPr>
          <p:cNvSpPr txBox="1">
            <a:spLocks/>
          </p:cNvSpPr>
          <p:nvPr/>
        </p:nvSpPr>
        <p:spPr>
          <a:xfrm>
            <a:off x="609600" y="5312305"/>
            <a:ext cx="8578850" cy="490476"/>
          </a:xfrm>
          <a:prstGeom prst="rect">
            <a:avLst/>
          </a:prstGeom>
        </p:spPr>
        <p:txBody>
          <a:bodyPr vert="horz" lIns="0" tIns="0" rIns="0" bIns="0" rtlCol="0" anchor="t">
            <a:noAutofit/>
          </a:bodyPr>
          <a:lstStyle>
            <a:lvl1pPr algn="l" defTabSz="914354" rtl="0" eaLnBrk="1" latinLnBrk="0" hangingPunct="1">
              <a:lnSpc>
                <a:spcPct val="90000"/>
              </a:lnSpc>
              <a:spcBef>
                <a:spcPct val="0"/>
              </a:spcBef>
              <a:buNone/>
              <a:defRPr sz="3600" b="1" kern="1200">
                <a:solidFill>
                  <a:schemeClr val="bg1"/>
                </a:solidFill>
                <a:latin typeface="+mj-lt"/>
                <a:ea typeface="+mj-ea"/>
                <a:cs typeface="+mj-cs"/>
              </a:defRPr>
            </a:lvl1pPr>
          </a:lstStyle>
          <a:p>
            <a:r>
              <a:rPr lang="en-US" sz="2000" b="0" dirty="0"/>
              <a:t>Guide Overview</a:t>
            </a:r>
          </a:p>
        </p:txBody>
      </p:sp>
      <p:pic>
        <p:nvPicPr>
          <p:cNvPr id="4" name="Picture 3">
            <a:extLst>
              <a:ext uri="{FF2B5EF4-FFF2-40B4-BE49-F238E27FC236}">
                <a16:creationId xmlns:a16="http://schemas.microsoft.com/office/drawing/2014/main" id="{4435FA76-D5E2-84EF-1194-90DF07663655}"/>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98069" y="5821680"/>
            <a:ext cx="1769903" cy="640080"/>
          </a:xfrm>
          <a:prstGeom prst="rect">
            <a:avLst/>
          </a:prstGeom>
        </p:spPr>
      </p:pic>
      <p:pic>
        <p:nvPicPr>
          <p:cNvPr id="6" name="Picture 5">
            <a:extLst>
              <a:ext uri="{FF2B5EF4-FFF2-40B4-BE49-F238E27FC236}">
                <a16:creationId xmlns:a16="http://schemas.microsoft.com/office/drawing/2014/main" id="{CEAF0119-F67D-AC64-9F21-6DE06CBDA7FF}"/>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41657" y="5821680"/>
            <a:ext cx="640080" cy="640080"/>
          </a:xfrm>
          <a:prstGeom prst="rect">
            <a:avLst/>
          </a:prstGeom>
        </p:spPr>
      </p:pic>
      <p:sp>
        <p:nvSpPr>
          <p:cNvPr id="7" name="TextBox 6">
            <a:extLst>
              <a:ext uri="{FF2B5EF4-FFF2-40B4-BE49-F238E27FC236}">
                <a16:creationId xmlns:a16="http://schemas.microsoft.com/office/drawing/2014/main" id="{1C812EDA-2F91-8885-A23D-B9035B467129}"/>
              </a:ext>
            </a:extLst>
          </p:cNvPr>
          <p:cNvSpPr txBox="1"/>
          <p:nvPr/>
        </p:nvSpPr>
        <p:spPr>
          <a:xfrm>
            <a:off x="9965904" y="6203777"/>
            <a:ext cx="2226096" cy="523220"/>
          </a:xfrm>
          <a:prstGeom prst="rect">
            <a:avLst/>
          </a:prstGeom>
          <a:noFill/>
        </p:spPr>
        <p:txBody>
          <a:bodyPr wrap="square" rtlCol="0">
            <a:spAutoFit/>
          </a:bodyPr>
          <a:lstStyle/>
          <a:p>
            <a:r>
              <a:rPr lang="en-US" sz="1400" dirty="0">
                <a:solidFill>
                  <a:schemeClr val="bg1"/>
                </a:solidFill>
              </a:rPr>
              <a:t>Image: HDR, used with permissions</a:t>
            </a:r>
          </a:p>
        </p:txBody>
      </p:sp>
    </p:spTree>
    <p:extLst>
      <p:ext uri="{BB962C8B-B14F-4D97-AF65-F5344CB8AC3E}">
        <p14:creationId xmlns:p14="http://schemas.microsoft.com/office/powerpoint/2010/main" val="733718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66860A-5EA9-07F7-4292-D349EAAD3684}"/>
              </a:ext>
            </a:extLst>
          </p:cNvPr>
          <p:cNvSpPr>
            <a:spLocks noGrp="1"/>
          </p:cNvSpPr>
          <p:nvPr>
            <p:ph type="title"/>
          </p:nvPr>
        </p:nvSpPr>
        <p:spPr>
          <a:xfrm>
            <a:off x="609600" y="381000"/>
            <a:ext cx="10972800" cy="838200"/>
          </a:xfrm>
        </p:spPr>
        <p:txBody>
          <a:bodyPr/>
          <a:lstStyle/>
          <a:p>
            <a:r>
              <a:rPr lang="en-US"/>
              <a:t>Gaps: People</a:t>
            </a:r>
          </a:p>
        </p:txBody>
      </p:sp>
      <p:sp>
        <p:nvSpPr>
          <p:cNvPr id="3" name="Text Placeholder 2">
            <a:extLst>
              <a:ext uri="{FF2B5EF4-FFF2-40B4-BE49-F238E27FC236}">
                <a16:creationId xmlns:a16="http://schemas.microsoft.com/office/drawing/2014/main" id="{CE3BC70C-9D78-25EA-69DF-618A1A860A17}"/>
              </a:ext>
            </a:extLst>
          </p:cNvPr>
          <p:cNvSpPr>
            <a:spLocks noGrp="1"/>
          </p:cNvSpPr>
          <p:nvPr>
            <p:ph type="body" sz="quarter" idx="10"/>
          </p:nvPr>
        </p:nvSpPr>
        <p:spPr>
          <a:xfrm>
            <a:off x="619760" y="1452880"/>
            <a:ext cx="8092644" cy="4871720"/>
          </a:xfrm>
        </p:spPr>
        <p:txBody>
          <a:bodyPr/>
          <a:lstStyle/>
          <a:p>
            <a:pPr marL="285750" indent="-285750" algn="l">
              <a:buFont typeface="Arial" panose="020B0604020202020204" pitchFamily="34" charset="0"/>
              <a:buChar char="•"/>
            </a:pPr>
            <a:r>
              <a:rPr lang="en-US" sz="2400" dirty="0">
                <a:latin typeface="Arial" panose="020B0604020202020204" pitchFamily="34" charset="0"/>
              </a:rPr>
              <a:t>Reviewers </a:t>
            </a:r>
            <a:r>
              <a:rPr lang="en-US" dirty="0">
                <a:latin typeface="Arial" panose="020B0604020202020204" pitchFamily="34" charset="0"/>
              </a:rPr>
              <a:t>may not always have skills for navigating and manipulating 3D models</a:t>
            </a:r>
            <a:endParaRPr lang="en-US" sz="2400" dirty="0">
              <a:latin typeface="Arial" panose="020B0604020202020204" pitchFamily="34" charset="0"/>
            </a:endParaRPr>
          </a:p>
          <a:p>
            <a:pPr marL="285750" indent="-285750" algn="l">
              <a:buFont typeface="Arial" panose="020B0604020202020204" pitchFamily="34" charset="0"/>
              <a:buChar char="•"/>
            </a:pPr>
            <a:r>
              <a:rPr lang="en-US" sz="2400" dirty="0">
                <a:latin typeface="Arial" panose="020B0604020202020204" pitchFamily="34" charset="0"/>
              </a:rPr>
              <a:t>Some modelers aren’t sure how to check their own work</a:t>
            </a:r>
          </a:p>
          <a:p>
            <a:pPr marL="285750" indent="-285750" algn="l">
              <a:buFont typeface="Arial" panose="020B0604020202020204" pitchFamily="34" charset="0"/>
              <a:buChar char="•"/>
            </a:pPr>
            <a:r>
              <a:rPr lang="en-US" sz="2400" dirty="0">
                <a:latin typeface="Arial" panose="020B0604020202020204" pitchFamily="34" charset="0"/>
              </a:rPr>
              <a:t>Unsure how to keep a digital record of checks, especially when there are no  issues to document</a:t>
            </a:r>
          </a:p>
          <a:p>
            <a:pPr marL="285750" indent="-285750" algn="l">
              <a:buFont typeface="Arial" panose="020B0604020202020204" pitchFamily="34" charset="0"/>
              <a:buChar char="•"/>
            </a:pPr>
            <a:r>
              <a:rPr lang="en-US" sz="2400" dirty="0">
                <a:latin typeface="Arial" panose="020B0604020202020204" pitchFamily="34" charset="0"/>
              </a:rPr>
              <a:t>Undefined 3D modeling skillset required for model review tasks limits opportunity for training</a:t>
            </a:r>
            <a:endParaRPr lang="en-US" sz="2400" dirty="0"/>
          </a:p>
          <a:p>
            <a:r>
              <a:rPr lang="en-US" sz="2400" dirty="0"/>
              <a:t>Lack of training resources (e.g., manuals, videos)</a:t>
            </a:r>
          </a:p>
          <a:p>
            <a:endParaRPr lang="en-US" dirty="0"/>
          </a:p>
        </p:txBody>
      </p:sp>
      <p:grpSp>
        <p:nvGrpSpPr>
          <p:cNvPr id="13" name="Group 12">
            <a:extLst>
              <a:ext uri="{FF2B5EF4-FFF2-40B4-BE49-F238E27FC236}">
                <a16:creationId xmlns:a16="http://schemas.microsoft.com/office/drawing/2014/main" id="{185B8963-E18B-C27C-E362-4D5DD3A30C36}"/>
              </a:ext>
              <a:ext uri="{C183D7F6-B498-43B3-948B-1728B52AA6E4}">
                <adec:decorative xmlns:adec="http://schemas.microsoft.com/office/drawing/2017/decorative" val="1"/>
              </a:ext>
            </a:extLst>
          </p:cNvPr>
          <p:cNvGrpSpPr/>
          <p:nvPr/>
        </p:nvGrpSpPr>
        <p:grpSpPr>
          <a:xfrm>
            <a:off x="9154856" y="136426"/>
            <a:ext cx="2381195" cy="2667822"/>
            <a:chOff x="4479843" y="1433713"/>
            <a:chExt cx="2743201" cy="3027589"/>
          </a:xfrm>
        </p:grpSpPr>
        <p:sp>
          <p:nvSpPr>
            <p:cNvPr id="9" name="Isosceles Triangle 8">
              <a:extLst>
                <a:ext uri="{FF2B5EF4-FFF2-40B4-BE49-F238E27FC236}">
                  <a16:creationId xmlns:a16="http://schemas.microsoft.com/office/drawing/2014/main" id="{D25F9674-8D54-B8E6-DD67-2C66A530A5D8}"/>
                </a:ext>
              </a:extLst>
            </p:cNvPr>
            <p:cNvSpPr/>
            <p:nvPr/>
          </p:nvSpPr>
          <p:spPr>
            <a:xfrm>
              <a:off x="4479843" y="1741110"/>
              <a:ext cx="2743200" cy="2286000"/>
            </a:xfrm>
            <a:prstGeom prst="triangle">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7">
              <a:extLst>
                <a:ext uri="{FF2B5EF4-FFF2-40B4-BE49-F238E27FC236}">
                  <a16:creationId xmlns:a16="http://schemas.microsoft.com/office/drawing/2014/main" id="{46BD3682-4809-4E0B-03E6-4834AFBE61EA}"/>
                </a:ext>
              </a:extLst>
            </p:cNvPr>
            <p:cNvSpPr txBox="1">
              <a:spLocks/>
            </p:cNvSpPr>
            <p:nvPr/>
          </p:nvSpPr>
          <p:spPr>
            <a:xfrm rot="18069723">
              <a:off x="3648837" y="2559908"/>
              <a:ext cx="2673141" cy="420751"/>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a:solidFill>
                    <a:srgbClr val="22715B"/>
                  </a:solidFill>
                </a:rPr>
                <a:t>PEOPLE</a:t>
              </a:r>
            </a:p>
          </p:txBody>
        </p:sp>
        <p:sp>
          <p:nvSpPr>
            <p:cNvPr id="11" name="Text Placeholder 7">
              <a:extLst>
                <a:ext uri="{FF2B5EF4-FFF2-40B4-BE49-F238E27FC236}">
                  <a16:creationId xmlns:a16="http://schemas.microsoft.com/office/drawing/2014/main" id="{1FFA8907-385D-CA61-BC77-90A825616F3C}"/>
                </a:ext>
              </a:extLst>
            </p:cNvPr>
            <p:cNvSpPr txBox="1">
              <a:spLocks/>
            </p:cNvSpPr>
            <p:nvPr/>
          </p:nvSpPr>
          <p:spPr>
            <a:xfrm rot="3549589">
              <a:off x="5396171" y="2556232"/>
              <a:ext cx="2657932" cy="420751"/>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a:solidFill>
                    <a:schemeClr val="bg2"/>
                  </a:solidFill>
                </a:rPr>
                <a:t>PROCESS</a:t>
              </a:r>
            </a:p>
          </p:txBody>
        </p:sp>
        <p:sp>
          <p:nvSpPr>
            <p:cNvPr id="12" name="Text Placeholder 7">
              <a:extLst>
                <a:ext uri="{FF2B5EF4-FFF2-40B4-BE49-F238E27FC236}">
                  <a16:creationId xmlns:a16="http://schemas.microsoft.com/office/drawing/2014/main" id="{BA4DC203-2D72-B61A-2159-16DE1DC5A7A6}"/>
                </a:ext>
              </a:extLst>
            </p:cNvPr>
            <p:cNvSpPr txBox="1">
              <a:spLocks/>
            </p:cNvSpPr>
            <p:nvPr/>
          </p:nvSpPr>
          <p:spPr>
            <a:xfrm>
              <a:off x="4479844" y="4040551"/>
              <a:ext cx="2743200" cy="420751"/>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a:solidFill>
                    <a:schemeClr val="bg2"/>
                  </a:solidFill>
                </a:rPr>
                <a:t>TECHNOLOGY</a:t>
              </a:r>
            </a:p>
          </p:txBody>
        </p:sp>
      </p:grpSp>
    </p:spTree>
    <p:extLst>
      <p:ext uri="{BB962C8B-B14F-4D97-AF65-F5344CB8AC3E}">
        <p14:creationId xmlns:p14="http://schemas.microsoft.com/office/powerpoint/2010/main" val="789690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66860A-5EA9-07F7-4292-D349EAAD3684}"/>
              </a:ext>
            </a:extLst>
          </p:cNvPr>
          <p:cNvSpPr>
            <a:spLocks noGrp="1"/>
          </p:cNvSpPr>
          <p:nvPr>
            <p:ph type="title"/>
          </p:nvPr>
        </p:nvSpPr>
        <p:spPr>
          <a:xfrm>
            <a:off x="609600" y="381000"/>
            <a:ext cx="10972800" cy="838200"/>
          </a:xfrm>
        </p:spPr>
        <p:txBody>
          <a:bodyPr/>
          <a:lstStyle/>
          <a:p>
            <a:r>
              <a:rPr lang="en-US"/>
              <a:t>Gaps: Process</a:t>
            </a:r>
          </a:p>
        </p:txBody>
      </p:sp>
      <p:sp>
        <p:nvSpPr>
          <p:cNvPr id="3" name="Text Placeholder 2">
            <a:extLst>
              <a:ext uri="{FF2B5EF4-FFF2-40B4-BE49-F238E27FC236}">
                <a16:creationId xmlns:a16="http://schemas.microsoft.com/office/drawing/2014/main" id="{E25DA113-1481-0F9C-289A-47CD5A85EB9B}"/>
              </a:ext>
            </a:extLst>
          </p:cNvPr>
          <p:cNvSpPr>
            <a:spLocks noGrp="1"/>
          </p:cNvSpPr>
          <p:nvPr>
            <p:ph type="body" sz="quarter" idx="10"/>
          </p:nvPr>
        </p:nvSpPr>
        <p:spPr>
          <a:xfrm>
            <a:off x="619759" y="1452880"/>
            <a:ext cx="8208243" cy="4871720"/>
          </a:xfrm>
        </p:spPr>
        <p:txBody>
          <a:bodyPr/>
          <a:lstStyle/>
          <a:p>
            <a:pPr marL="285750" indent="-285750" algn="l">
              <a:buFont typeface="Arial" panose="020B0604020202020204" pitchFamily="34" charset="0"/>
              <a:buChar char="•"/>
            </a:pPr>
            <a:r>
              <a:rPr lang="en-US" sz="2400" b="0" i="0" u="none" strike="noStrike" baseline="0" dirty="0">
                <a:latin typeface="Arial" panose="020B0604020202020204" pitchFamily="34" charset="0"/>
              </a:rPr>
              <a:t>Formalized roles &amp; responsibilities for reviewing digital files</a:t>
            </a:r>
          </a:p>
          <a:p>
            <a:pPr marL="285750" indent="-285750" algn="l">
              <a:buFont typeface="Arial" panose="020B0604020202020204" pitchFamily="34" charset="0"/>
              <a:buChar char="•"/>
            </a:pPr>
            <a:r>
              <a:rPr lang="en-US" sz="2400" dirty="0"/>
              <a:t>Lack of standards for modeling and file management leading to inconsistent model structure</a:t>
            </a:r>
          </a:p>
          <a:p>
            <a:pPr marL="285750" indent="-285750" algn="l">
              <a:buFont typeface="Arial" panose="020B0604020202020204" pitchFamily="34" charset="0"/>
              <a:buChar char="•"/>
            </a:pPr>
            <a:r>
              <a:rPr lang="en-US" sz="2400" dirty="0"/>
              <a:t>Lack of consistent and repeatable processes for checking digital files</a:t>
            </a:r>
          </a:p>
          <a:p>
            <a:pPr marL="285750" indent="-285750" algn="l">
              <a:buFont typeface="Arial" panose="020B0604020202020204" pitchFamily="34" charset="0"/>
              <a:buChar char="•"/>
            </a:pPr>
            <a:r>
              <a:rPr lang="en-US" sz="2400" dirty="0"/>
              <a:t>Lack of job aids (e.g., checklists)</a:t>
            </a:r>
          </a:p>
          <a:p>
            <a:endParaRPr lang="en-US" dirty="0"/>
          </a:p>
        </p:txBody>
      </p:sp>
      <p:grpSp>
        <p:nvGrpSpPr>
          <p:cNvPr id="13" name="Group 12">
            <a:extLst>
              <a:ext uri="{FF2B5EF4-FFF2-40B4-BE49-F238E27FC236}">
                <a16:creationId xmlns:a16="http://schemas.microsoft.com/office/drawing/2014/main" id="{185B8963-E18B-C27C-E362-4D5DD3A30C36}"/>
              </a:ext>
              <a:ext uri="{C183D7F6-B498-43B3-948B-1728B52AA6E4}">
                <adec:decorative xmlns:adec="http://schemas.microsoft.com/office/drawing/2017/decorative" val="1"/>
              </a:ext>
            </a:extLst>
          </p:cNvPr>
          <p:cNvGrpSpPr/>
          <p:nvPr/>
        </p:nvGrpSpPr>
        <p:grpSpPr>
          <a:xfrm>
            <a:off x="9154856" y="136426"/>
            <a:ext cx="2381195" cy="2667823"/>
            <a:chOff x="4479843" y="1433713"/>
            <a:chExt cx="2743201" cy="3027589"/>
          </a:xfrm>
        </p:grpSpPr>
        <p:sp>
          <p:nvSpPr>
            <p:cNvPr id="9" name="Isosceles Triangle 8">
              <a:extLst>
                <a:ext uri="{FF2B5EF4-FFF2-40B4-BE49-F238E27FC236}">
                  <a16:creationId xmlns:a16="http://schemas.microsoft.com/office/drawing/2014/main" id="{D25F9674-8D54-B8E6-DD67-2C66A530A5D8}"/>
                </a:ext>
              </a:extLst>
            </p:cNvPr>
            <p:cNvSpPr/>
            <p:nvPr/>
          </p:nvSpPr>
          <p:spPr>
            <a:xfrm>
              <a:off x="4479843" y="1741110"/>
              <a:ext cx="2743200" cy="2286000"/>
            </a:xfrm>
            <a:prstGeom prst="triangle">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7">
              <a:extLst>
                <a:ext uri="{FF2B5EF4-FFF2-40B4-BE49-F238E27FC236}">
                  <a16:creationId xmlns:a16="http://schemas.microsoft.com/office/drawing/2014/main" id="{46BD3682-4809-4E0B-03E6-4834AFBE61EA}"/>
                </a:ext>
              </a:extLst>
            </p:cNvPr>
            <p:cNvSpPr txBox="1">
              <a:spLocks/>
            </p:cNvSpPr>
            <p:nvPr/>
          </p:nvSpPr>
          <p:spPr>
            <a:xfrm rot="18069723">
              <a:off x="3648837" y="2559908"/>
              <a:ext cx="2673141" cy="420751"/>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a:solidFill>
                    <a:schemeClr val="bg2"/>
                  </a:solidFill>
                </a:rPr>
                <a:t>PEOPLE</a:t>
              </a:r>
            </a:p>
          </p:txBody>
        </p:sp>
        <p:sp>
          <p:nvSpPr>
            <p:cNvPr id="11" name="Text Placeholder 7">
              <a:extLst>
                <a:ext uri="{FF2B5EF4-FFF2-40B4-BE49-F238E27FC236}">
                  <a16:creationId xmlns:a16="http://schemas.microsoft.com/office/drawing/2014/main" id="{1FFA8907-385D-CA61-BC77-90A825616F3C}"/>
                </a:ext>
              </a:extLst>
            </p:cNvPr>
            <p:cNvSpPr txBox="1">
              <a:spLocks/>
            </p:cNvSpPr>
            <p:nvPr/>
          </p:nvSpPr>
          <p:spPr>
            <a:xfrm rot="3549589">
              <a:off x="5396171" y="2556232"/>
              <a:ext cx="2657932" cy="420751"/>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a:solidFill>
                    <a:srgbClr val="22715B"/>
                  </a:solidFill>
                </a:rPr>
                <a:t>PROCESS</a:t>
              </a:r>
            </a:p>
          </p:txBody>
        </p:sp>
        <p:sp>
          <p:nvSpPr>
            <p:cNvPr id="12" name="Text Placeholder 7">
              <a:extLst>
                <a:ext uri="{FF2B5EF4-FFF2-40B4-BE49-F238E27FC236}">
                  <a16:creationId xmlns:a16="http://schemas.microsoft.com/office/drawing/2014/main" id="{BA4DC203-2D72-B61A-2159-16DE1DC5A7A6}"/>
                </a:ext>
              </a:extLst>
            </p:cNvPr>
            <p:cNvSpPr txBox="1">
              <a:spLocks/>
            </p:cNvSpPr>
            <p:nvPr/>
          </p:nvSpPr>
          <p:spPr>
            <a:xfrm>
              <a:off x="4479844" y="4040551"/>
              <a:ext cx="2743200" cy="420751"/>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a:solidFill>
                    <a:schemeClr val="bg2"/>
                  </a:solidFill>
                </a:rPr>
                <a:t>TECHNOLOGY</a:t>
              </a:r>
            </a:p>
          </p:txBody>
        </p:sp>
      </p:grpSp>
    </p:spTree>
    <p:extLst>
      <p:ext uri="{BB962C8B-B14F-4D97-AF65-F5344CB8AC3E}">
        <p14:creationId xmlns:p14="http://schemas.microsoft.com/office/powerpoint/2010/main" val="1580108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66860A-5EA9-07F7-4292-D349EAAD3684}"/>
              </a:ext>
            </a:extLst>
          </p:cNvPr>
          <p:cNvSpPr>
            <a:spLocks noGrp="1"/>
          </p:cNvSpPr>
          <p:nvPr>
            <p:ph type="title"/>
          </p:nvPr>
        </p:nvSpPr>
        <p:spPr>
          <a:xfrm>
            <a:off x="609600" y="381000"/>
            <a:ext cx="10972800" cy="838200"/>
          </a:xfrm>
        </p:spPr>
        <p:txBody>
          <a:bodyPr/>
          <a:lstStyle/>
          <a:p>
            <a:r>
              <a:rPr lang="en-US"/>
              <a:t>Gaps: Technology</a:t>
            </a:r>
          </a:p>
        </p:txBody>
      </p:sp>
      <p:sp>
        <p:nvSpPr>
          <p:cNvPr id="3" name="Text Placeholder 2">
            <a:extLst>
              <a:ext uri="{FF2B5EF4-FFF2-40B4-BE49-F238E27FC236}">
                <a16:creationId xmlns:a16="http://schemas.microsoft.com/office/drawing/2014/main" id="{E7014429-73BB-9DC9-FEFC-3A7DC41A6B86}"/>
              </a:ext>
            </a:extLst>
          </p:cNvPr>
          <p:cNvSpPr>
            <a:spLocks noGrp="1"/>
          </p:cNvSpPr>
          <p:nvPr>
            <p:ph type="body" sz="quarter" idx="10"/>
          </p:nvPr>
        </p:nvSpPr>
        <p:spPr>
          <a:xfrm>
            <a:off x="619759" y="1452880"/>
            <a:ext cx="8012177" cy="4871720"/>
          </a:xfrm>
        </p:spPr>
        <p:txBody>
          <a:bodyPr/>
          <a:lstStyle/>
          <a:p>
            <a:pPr marL="285750" indent="-285750" algn="l">
              <a:buFont typeface="Arial" panose="020B0604020202020204" pitchFamily="34" charset="0"/>
              <a:buChar char="•"/>
            </a:pPr>
            <a:r>
              <a:rPr lang="en-US" sz="2400" b="0" i="0" u="none" strike="noStrike" baseline="0">
                <a:latin typeface="Arial" panose="020B0604020202020204" pitchFamily="34" charset="0"/>
              </a:rPr>
              <a:t>Dynamic technology landscape with emerging products and features</a:t>
            </a:r>
          </a:p>
          <a:p>
            <a:pPr marL="285750" indent="-285750" algn="l">
              <a:buFont typeface="Arial" panose="020B0604020202020204" pitchFamily="34" charset="0"/>
              <a:buChar char="•"/>
            </a:pPr>
            <a:r>
              <a:rPr lang="en-US" sz="2400" b="0" i="0" u="none" strike="noStrike" baseline="0">
                <a:latin typeface="Arial" panose="020B0604020202020204" pitchFamily="34" charset="0"/>
              </a:rPr>
              <a:t>Lack of robust tools for reviewing models </a:t>
            </a:r>
          </a:p>
          <a:p>
            <a:pPr marL="285750" indent="-285750" algn="l">
              <a:buFont typeface="Arial" panose="020B0604020202020204" pitchFamily="34" charset="0"/>
              <a:buChar char="•"/>
            </a:pPr>
            <a:r>
              <a:rPr lang="en-US" sz="2400">
                <a:latin typeface="Arial" panose="020B0604020202020204" pitchFamily="34" charset="0"/>
              </a:rPr>
              <a:t>Lack of features to lock parametric models </a:t>
            </a:r>
          </a:p>
          <a:p>
            <a:pPr marL="285750" indent="-285750" algn="l">
              <a:buFont typeface="Arial" panose="020B0604020202020204" pitchFamily="34" charset="0"/>
              <a:buChar char="•"/>
            </a:pPr>
            <a:r>
              <a:rPr lang="en-US" sz="2400">
                <a:latin typeface="Arial" panose="020B0604020202020204" pitchFamily="34" charset="0"/>
              </a:rPr>
              <a:t>Lack of features to facilitate reviews, in particular, routines to automate some types of geometric reviews</a:t>
            </a:r>
            <a:endParaRPr lang="en-US" sz="2400"/>
          </a:p>
          <a:p>
            <a:endParaRPr lang="en-US"/>
          </a:p>
        </p:txBody>
      </p:sp>
      <p:grpSp>
        <p:nvGrpSpPr>
          <p:cNvPr id="13" name="Group 12">
            <a:extLst>
              <a:ext uri="{FF2B5EF4-FFF2-40B4-BE49-F238E27FC236}">
                <a16:creationId xmlns:a16="http://schemas.microsoft.com/office/drawing/2014/main" id="{185B8963-E18B-C27C-E362-4D5DD3A30C36}"/>
              </a:ext>
              <a:ext uri="{C183D7F6-B498-43B3-948B-1728B52AA6E4}">
                <adec:decorative xmlns:adec="http://schemas.microsoft.com/office/drawing/2017/decorative" val="1"/>
              </a:ext>
            </a:extLst>
          </p:cNvPr>
          <p:cNvGrpSpPr/>
          <p:nvPr/>
        </p:nvGrpSpPr>
        <p:grpSpPr>
          <a:xfrm>
            <a:off x="9154856" y="136426"/>
            <a:ext cx="2381195" cy="2667823"/>
            <a:chOff x="4479843" y="1433713"/>
            <a:chExt cx="2743201" cy="3027589"/>
          </a:xfrm>
        </p:grpSpPr>
        <p:sp>
          <p:nvSpPr>
            <p:cNvPr id="9" name="Isosceles Triangle 8">
              <a:extLst>
                <a:ext uri="{FF2B5EF4-FFF2-40B4-BE49-F238E27FC236}">
                  <a16:creationId xmlns:a16="http://schemas.microsoft.com/office/drawing/2014/main" id="{D25F9674-8D54-B8E6-DD67-2C66A530A5D8}"/>
                </a:ext>
              </a:extLst>
            </p:cNvPr>
            <p:cNvSpPr/>
            <p:nvPr/>
          </p:nvSpPr>
          <p:spPr>
            <a:xfrm>
              <a:off x="4479843" y="1741110"/>
              <a:ext cx="2743200" cy="2286000"/>
            </a:xfrm>
            <a:prstGeom prst="triangle">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7">
              <a:extLst>
                <a:ext uri="{FF2B5EF4-FFF2-40B4-BE49-F238E27FC236}">
                  <a16:creationId xmlns:a16="http://schemas.microsoft.com/office/drawing/2014/main" id="{46BD3682-4809-4E0B-03E6-4834AFBE61EA}"/>
                </a:ext>
              </a:extLst>
            </p:cNvPr>
            <p:cNvSpPr txBox="1">
              <a:spLocks/>
            </p:cNvSpPr>
            <p:nvPr/>
          </p:nvSpPr>
          <p:spPr>
            <a:xfrm rot="18069723">
              <a:off x="3648837" y="2559908"/>
              <a:ext cx="2673141" cy="420751"/>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a:solidFill>
                    <a:schemeClr val="bg2"/>
                  </a:solidFill>
                </a:rPr>
                <a:t>PEOPLE</a:t>
              </a:r>
            </a:p>
          </p:txBody>
        </p:sp>
        <p:sp>
          <p:nvSpPr>
            <p:cNvPr id="11" name="Text Placeholder 7">
              <a:extLst>
                <a:ext uri="{FF2B5EF4-FFF2-40B4-BE49-F238E27FC236}">
                  <a16:creationId xmlns:a16="http://schemas.microsoft.com/office/drawing/2014/main" id="{1FFA8907-385D-CA61-BC77-90A825616F3C}"/>
                </a:ext>
              </a:extLst>
            </p:cNvPr>
            <p:cNvSpPr txBox="1">
              <a:spLocks/>
            </p:cNvSpPr>
            <p:nvPr/>
          </p:nvSpPr>
          <p:spPr>
            <a:xfrm rot="3549589">
              <a:off x="5396171" y="2556232"/>
              <a:ext cx="2657932" cy="420751"/>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a:solidFill>
                    <a:schemeClr val="bg2"/>
                  </a:solidFill>
                </a:rPr>
                <a:t>PROCESS</a:t>
              </a:r>
            </a:p>
          </p:txBody>
        </p:sp>
        <p:sp>
          <p:nvSpPr>
            <p:cNvPr id="12" name="Text Placeholder 7">
              <a:extLst>
                <a:ext uri="{FF2B5EF4-FFF2-40B4-BE49-F238E27FC236}">
                  <a16:creationId xmlns:a16="http://schemas.microsoft.com/office/drawing/2014/main" id="{BA4DC203-2D72-B61A-2159-16DE1DC5A7A6}"/>
                </a:ext>
              </a:extLst>
            </p:cNvPr>
            <p:cNvSpPr txBox="1">
              <a:spLocks/>
            </p:cNvSpPr>
            <p:nvPr/>
          </p:nvSpPr>
          <p:spPr>
            <a:xfrm>
              <a:off x="4479844" y="4040551"/>
              <a:ext cx="2743200" cy="420751"/>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a:solidFill>
                    <a:srgbClr val="22715B"/>
                  </a:solidFill>
                </a:rPr>
                <a:t>TECHNOLOGY</a:t>
              </a:r>
            </a:p>
          </p:txBody>
        </p:sp>
      </p:grpSp>
    </p:spTree>
    <p:extLst>
      <p:ext uri="{BB962C8B-B14F-4D97-AF65-F5344CB8AC3E}">
        <p14:creationId xmlns:p14="http://schemas.microsoft.com/office/powerpoint/2010/main" val="4134307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1DBD0C-FD48-AD65-ED5E-5278581AA38A}"/>
              </a:ext>
            </a:extLst>
          </p:cNvPr>
          <p:cNvSpPr>
            <a:spLocks noGrp="1"/>
          </p:cNvSpPr>
          <p:nvPr>
            <p:ph type="title"/>
          </p:nvPr>
        </p:nvSpPr>
        <p:spPr/>
        <p:txBody>
          <a:bodyPr/>
          <a:lstStyle/>
          <a:p>
            <a:r>
              <a:rPr lang="en-US"/>
              <a:t>Opportunities</a:t>
            </a:r>
          </a:p>
        </p:txBody>
      </p:sp>
      <p:sp>
        <p:nvSpPr>
          <p:cNvPr id="5" name="TextBox 4">
            <a:extLst>
              <a:ext uri="{FF2B5EF4-FFF2-40B4-BE49-F238E27FC236}">
                <a16:creationId xmlns:a16="http://schemas.microsoft.com/office/drawing/2014/main" id="{33999876-1E87-C270-06EE-0345C568CD22}"/>
              </a:ext>
            </a:extLst>
          </p:cNvPr>
          <p:cNvSpPr txBox="1"/>
          <p:nvPr/>
        </p:nvSpPr>
        <p:spPr>
          <a:xfrm>
            <a:off x="2954216" y="3043263"/>
            <a:ext cx="5114612" cy="1200329"/>
          </a:xfrm>
          <a:prstGeom prst="rect">
            <a:avLst/>
          </a:prstGeom>
          <a:noFill/>
        </p:spPr>
        <p:txBody>
          <a:bodyPr wrap="square" rtlCol="0">
            <a:spAutoFit/>
          </a:bodyPr>
          <a:lstStyle/>
          <a:p>
            <a:r>
              <a:rPr lang="en-US" dirty="0">
                <a:solidFill>
                  <a:schemeClr val="bg1"/>
                </a:solidFill>
              </a:rPr>
              <a:t>New ways to review a design</a:t>
            </a:r>
          </a:p>
          <a:p>
            <a:r>
              <a:rPr lang="en-US" dirty="0">
                <a:solidFill>
                  <a:schemeClr val="bg1"/>
                </a:solidFill>
              </a:rPr>
              <a:t>More detailed design intent</a:t>
            </a:r>
          </a:p>
          <a:p>
            <a:r>
              <a:rPr lang="en-US" dirty="0">
                <a:solidFill>
                  <a:schemeClr val="bg1"/>
                </a:solidFill>
              </a:rPr>
              <a:t>Direct Use of Design Data for Construction</a:t>
            </a:r>
          </a:p>
          <a:p>
            <a:r>
              <a:rPr lang="en-US" dirty="0">
                <a:solidFill>
                  <a:schemeClr val="bg1"/>
                </a:solidFill>
              </a:rPr>
              <a:t>Use of Design Data for Asset Management</a:t>
            </a:r>
          </a:p>
        </p:txBody>
      </p:sp>
      <p:sp>
        <p:nvSpPr>
          <p:cNvPr id="3" name="TextBox 2">
            <a:extLst>
              <a:ext uri="{FF2B5EF4-FFF2-40B4-BE49-F238E27FC236}">
                <a16:creationId xmlns:a16="http://schemas.microsoft.com/office/drawing/2014/main" id="{2E503647-9D77-6FA1-DA75-E9EFC7609E53}"/>
              </a:ext>
            </a:extLst>
          </p:cNvPr>
          <p:cNvSpPr txBox="1"/>
          <p:nvPr/>
        </p:nvSpPr>
        <p:spPr>
          <a:xfrm>
            <a:off x="8526533" y="6334780"/>
            <a:ext cx="3665467" cy="523220"/>
          </a:xfrm>
          <a:prstGeom prst="rect">
            <a:avLst/>
          </a:prstGeom>
          <a:noFill/>
        </p:spPr>
        <p:txBody>
          <a:bodyPr wrap="square" rtlCol="0">
            <a:spAutoFit/>
          </a:bodyPr>
          <a:lstStyle/>
          <a:p>
            <a:r>
              <a:rPr lang="en-US" sz="1400" dirty="0"/>
              <a:t>Illustration: Figure 2 in </a:t>
            </a:r>
            <a:r>
              <a:rPr lang="en-US" sz="1400" i="1" dirty="0"/>
              <a:t>NCHRP Research Report 1153</a:t>
            </a:r>
          </a:p>
        </p:txBody>
      </p:sp>
      <p:pic>
        <p:nvPicPr>
          <p:cNvPr id="2" name="Picture 1">
            <a:extLst>
              <a:ext uri="{FF2B5EF4-FFF2-40B4-BE49-F238E27FC236}">
                <a16:creationId xmlns:a16="http://schemas.microsoft.com/office/drawing/2014/main" id="{0F1C777F-3F5E-8094-69A7-41F9518B587B}"/>
              </a:ext>
              <a:ext uri="{C183D7F6-B498-43B3-948B-1728B52AA6E4}">
                <adec:decorative xmlns:adec="http://schemas.microsoft.com/office/drawing/2017/decorative" val="1"/>
              </a:ext>
            </a:extLst>
          </p:cNvPr>
          <p:cNvPicPr>
            <a:picLocks noChangeAspect="1"/>
          </p:cNvPicPr>
          <p:nvPr/>
        </p:nvPicPr>
        <p:blipFill rotWithShape="1">
          <a:blip r:embed="rId3">
            <a:clrChange>
              <a:clrFrom>
                <a:srgbClr val="FFFFFF"/>
              </a:clrFrom>
              <a:clrTo>
                <a:srgbClr val="FFFFFF">
                  <a:alpha val="0"/>
                </a:srgbClr>
              </a:clrTo>
            </a:clrChange>
          </a:blip>
          <a:srcRect l="3213" t="7513" r="1550" b="4387"/>
          <a:stretch/>
        </p:blipFill>
        <p:spPr>
          <a:xfrm>
            <a:off x="715294" y="2120738"/>
            <a:ext cx="11066913" cy="3312504"/>
          </a:xfrm>
          <a:prstGeom prst="rect">
            <a:avLst/>
          </a:prstGeom>
        </p:spPr>
      </p:pic>
    </p:spTree>
    <p:extLst>
      <p:ext uri="{BB962C8B-B14F-4D97-AF65-F5344CB8AC3E}">
        <p14:creationId xmlns:p14="http://schemas.microsoft.com/office/powerpoint/2010/main" val="3466041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1DBD0C-FD48-AD65-ED5E-5278581AA38A}"/>
              </a:ext>
            </a:extLst>
          </p:cNvPr>
          <p:cNvSpPr>
            <a:spLocks noGrp="1"/>
          </p:cNvSpPr>
          <p:nvPr>
            <p:ph type="title"/>
          </p:nvPr>
        </p:nvSpPr>
        <p:spPr/>
        <p:txBody>
          <a:bodyPr/>
          <a:lstStyle/>
          <a:p>
            <a:r>
              <a:rPr lang="en-US"/>
              <a:t>Challenges</a:t>
            </a:r>
          </a:p>
        </p:txBody>
      </p:sp>
      <p:sp>
        <p:nvSpPr>
          <p:cNvPr id="3" name="TextBox 2">
            <a:extLst>
              <a:ext uri="{FF2B5EF4-FFF2-40B4-BE49-F238E27FC236}">
                <a16:creationId xmlns:a16="http://schemas.microsoft.com/office/drawing/2014/main" id="{F5789A20-A7E1-2ABB-9E13-CE0123DD7213}"/>
              </a:ext>
            </a:extLst>
          </p:cNvPr>
          <p:cNvSpPr txBox="1"/>
          <p:nvPr/>
        </p:nvSpPr>
        <p:spPr>
          <a:xfrm>
            <a:off x="1698171" y="3044650"/>
            <a:ext cx="6601767" cy="1200329"/>
          </a:xfrm>
          <a:prstGeom prst="rect">
            <a:avLst/>
          </a:prstGeom>
          <a:noFill/>
        </p:spPr>
        <p:txBody>
          <a:bodyPr wrap="square" rtlCol="0">
            <a:spAutoFit/>
          </a:bodyPr>
          <a:lstStyle/>
          <a:p>
            <a:r>
              <a:rPr lang="en-US" dirty="0">
                <a:solidFill>
                  <a:schemeClr val="bg1"/>
                </a:solidFill>
              </a:rPr>
              <a:t>Paperless Design Calculations</a:t>
            </a:r>
          </a:p>
          <a:p>
            <a:r>
              <a:rPr lang="en-US" dirty="0">
                <a:solidFill>
                  <a:schemeClr val="bg1"/>
                </a:solidFill>
              </a:rPr>
              <a:t>New Media for Executing Reviews</a:t>
            </a:r>
          </a:p>
          <a:p>
            <a:r>
              <a:rPr lang="en-US" dirty="0">
                <a:solidFill>
                  <a:schemeClr val="bg1"/>
                </a:solidFill>
              </a:rPr>
              <a:t>Auditable Quality Artifacts</a:t>
            </a:r>
          </a:p>
          <a:p>
            <a:r>
              <a:rPr lang="en-US" dirty="0">
                <a:solidFill>
                  <a:schemeClr val="bg1"/>
                </a:solidFill>
              </a:rPr>
              <a:t>New Media for Contract Documents</a:t>
            </a:r>
          </a:p>
        </p:txBody>
      </p:sp>
      <p:sp>
        <p:nvSpPr>
          <p:cNvPr id="2" name="TextBox 1">
            <a:extLst>
              <a:ext uri="{FF2B5EF4-FFF2-40B4-BE49-F238E27FC236}">
                <a16:creationId xmlns:a16="http://schemas.microsoft.com/office/drawing/2014/main" id="{8E3AC6C9-E17A-3F26-2765-219A03206464}"/>
              </a:ext>
            </a:extLst>
          </p:cNvPr>
          <p:cNvSpPr txBox="1"/>
          <p:nvPr/>
        </p:nvSpPr>
        <p:spPr>
          <a:xfrm>
            <a:off x="8477026" y="6334780"/>
            <a:ext cx="3714974" cy="523220"/>
          </a:xfrm>
          <a:prstGeom prst="rect">
            <a:avLst/>
          </a:prstGeom>
          <a:noFill/>
        </p:spPr>
        <p:txBody>
          <a:bodyPr wrap="square" rtlCol="0">
            <a:spAutoFit/>
          </a:bodyPr>
          <a:lstStyle/>
          <a:p>
            <a:r>
              <a:rPr lang="en-US" sz="1400" dirty="0"/>
              <a:t>Illustration: Figure 3 in </a:t>
            </a:r>
            <a:r>
              <a:rPr lang="en-US" sz="1400" i="1" dirty="0"/>
              <a:t>NCHRP Research Report 1153</a:t>
            </a:r>
            <a:endParaRPr lang="en-US" sz="1400" dirty="0"/>
          </a:p>
        </p:txBody>
      </p:sp>
      <p:pic>
        <p:nvPicPr>
          <p:cNvPr id="9" name="Picture 8">
            <a:extLst>
              <a:ext uri="{FF2B5EF4-FFF2-40B4-BE49-F238E27FC236}">
                <a16:creationId xmlns:a16="http://schemas.microsoft.com/office/drawing/2014/main" id="{2F2EEA06-E483-307E-B641-19A29A7B5DF5}"/>
              </a:ext>
              <a:ext uri="{C183D7F6-B498-43B3-948B-1728B52AA6E4}">
                <adec:decorative xmlns:adec="http://schemas.microsoft.com/office/drawing/2017/decorative" val="1"/>
              </a:ext>
            </a:extLst>
          </p:cNvPr>
          <p:cNvPicPr>
            <a:picLocks noChangeAspect="1"/>
          </p:cNvPicPr>
          <p:nvPr/>
        </p:nvPicPr>
        <p:blipFill rotWithShape="1">
          <a:blip r:embed="rId3">
            <a:clrChange>
              <a:clrFrom>
                <a:srgbClr val="FFFFFF"/>
              </a:clrFrom>
              <a:clrTo>
                <a:srgbClr val="FFFFFF">
                  <a:alpha val="0"/>
                </a:srgbClr>
              </a:clrTo>
            </a:clrChange>
          </a:blip>
          <a:srcRect l="1878" t="3502" r="1250" b="2936"/>
          <a:stretch/>
        </p:blipFill>
        <p:spPr>
          <a:xfrm>
            <a:off x="644956" y="1781272"/>
            <a:ext cx="10902087" cy="3295456"/>
          </a:xfrm>
          <a:prstGeom prst="rect">
            <a:avLst/>
          </a:prstGeom>
        </p:spPr>
      </p:pic>
    </p:spTree>
    <p:extLst>
      <p:ext uri="{BB962C8B-B14F-4D97-AF65-F5344CB8AC3E}">
        <p14:creationId xmlns:p14="http://schemas.microsoft.com/office/powerpoint/2010/main" val="812440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82136-C26D-12E5-417F-41D8DF3B5C44}"/>
              </a:ext>
            </a:extLst>
          </p:cNvPr>
          <p:cNvSpPr>
            <a:spLocks noGrp="1"/>
          </p:cNvSpPr>
          <p:nvPr>
            <p:ph type="title"/>
          </p:nvPr>
        </p:nvSpPr>
        <p:spPr/>
        <p:txBody>
          <a:bodyPr/>
          <a:lstStyle/>
          <a:p>
            <a:r>
              <a:rPr lang="en-US" dirty="0"/>
              <a:t>Guide Outline</a:t>
            </a:r>
          </a:p>
        </p:txBody>
      </p:sp>
      <p:sp>
        <p:nvSpPr>
          <p:cNvPr id="4" name="Rectangle: Rounded Corners 3">
            <a:extLst>
              <a:ext uri="{FF2B5EF4-FFF2-40B4-BE49-F238E27FC236}">
                <a16:creationId xmlns:a16="http://schemas.microsoft.com/office/drawing/2014/main" id="{197DB4BE-8756-7248-5F85-311B1A45A855}"/>
              </a:ext>
            </a:extLst>
          </p:cNvPr>
          <p:cNvSpPr/>
          <p:nvPr/>
        </p:nvSpPr>
        <p:spPr>
          <a:xfrm>
            <a:off x="1024129" y="1945842"/>
            <a:ext cx="4030674" cy="545286"/>
          </a:xfrm>
          <a:prstGeom prst="roundRect">
            <a:avLst>
              <a:gd name="adj" fmla="val 13123"/>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Chapters</a:t>
            </a:r>
          </a:p>
        </p:txBody>
      </p:sp>
      <p:sp>
        <p:nvSpPr>
          <p:cNvPr id="5" name="Text Placeholder 4">
            <a:extLst>
              <a:ext uri="{FF2B5EF4-FFF2-40B4-BE49-F238E27FC236}">
                <a16:creationId xmlns:a16="http://schemas.microsoft.com/office/drawing/2014/main" id="{754CD85B-8B45-8D6E-6859-825A5F1F9888}"/>
              </a:ext>
            </a:extLst>
          </p:cNvPr>
          <p:cNvSpPr>
            <a:spLocks noGrp="1"/>
          </p:cNvSpPr>
          <p:nvPr>
            <p:ph type="body" sz="quarter" idx="10"/>
          </p:nvPr>
        </p:nvSpPr>
        <p:spPr>
          <a:xfrm>
            <a:off x="1075334" y="2655415"/>
            <a:ext cx="4697669" cy="3322304"/>
          </a:xfrm>
        </p:spPr>
        <p:txBody>
          <a:bodyPr/>
          <a:lstStyle/>
          <a:p>
            <a:pPr marL="457200" indent="-457200">
              <a:lnSpc>
                <a:spcPct val="100000"/>
              </a:lnSpc>
              <a:spcBef>
                <a:spcPts val="600"/>
              </a:spcBef>
              <a:spcAft>
                <a:spcPts val="200"/>
              </a:spcAft>
              <a:buFont typeface="+mj-lt"/>
              <a:buAutoNum type="arabicPeriod"/>
            </a:pPr>
            <a:r>
              <a:rPr lang="en-US" dirty="0"/>
              <a:t>Introduction</a:t>
            </a:r>
          </a:p>
          <a:p>
            <a:pPr marL="457200" indent="-457200">
              <a:lnSpc>
                <a:spcPct val="100000"/>
              </a:lnSpc>
              <a:spcBef>
                <a:spcPts val="600"/>
              </a:spcBef>
              <a:spcAft>
                <a:spcPts val="200"/>
              </a:spcAft>
              <a:buFont typeface="+mj-lt"/>
              <a:buAutoNum type="arabicPeriod"/>
            </a:pPr>
            <a:r>
              <a:rPr lang="en-US" dirty="0">
                <a:solidFill>
                  <a:schemeClr val="tx1"/>
                </a:solidFill>
              </a:rPr>
              <a:t>Quality Management Concepts</a:t>
            </a:r>
            <a:endParaRPr lang="en-US" strike="sngStrike" dirty="0">
              <a:solidFill>
                <a:schemeClr val="tx1"/>
              </a:solidFill>
            </a:endParaRPr>
          </a:p>
          <a:p>
            <a:pPr marL="457200" indent="-457200">
              <a:lnSpc>
                <a:spcPct val="100000"/>
              </a:lnSpc>
              <a:spcBef>
                <a:spcPts val="600"/>
              </a:spcBef>
              <a:spcAft>
                <a:spcPts val="200"/>
              </a:spcAft>
              <a:buFont typeface="+mj-lt"/>
              <a:buAutoNum type="arabicPeriod"/>
            </a:pPr>
            <a:r>
              <a:rPr lang="en-US" dirty="0">
                <a:solidFill>
                  <a:schemeClr val="tx1"/>
                </a:solidFill>
              </a:rPr>
              <a:t>Records Management</a:t>
            </a:r>
            <a:endParaRPr lang="en-US" strike="sngStrike" dirty="0">
              <a:solidFill>
                <a:schemeClr val="tx1"/>
              </a:solidFill>
            </a:endParaRPr>
          </a:p>
          <a:p>
            <a:pPr marL="457200" indent="-457200">
              <a:lnSpc>
                <a:spcPct val="100000"/>
              </a:lnSpc>
              <a:spcBef>
                <a:spcPts val="600"/>
              </a:spcBef>
              <a:spcAft>
                <a:spcPts val="200"/>
              </a:spcAft>
              <a:buFont typeface="+mj-lt"/>
              <a:buAutoNum type="arabicPeriod"/>
            </a:pPr>
            <a:r>
              <a:rPr lang="en-US" dirty="0">
                <a:solidFill>
                  <a:schemeClr val="tx1"/>
                </a:solidFill>
              </a:rPr>
              <a:t>Model Reviews</a:t>
            </a:r>
          </a:p>
          <a:p>
            <a:pPr marL="457200" indent="-457200">
              <a:lnSpc>
                <a:spcPct val="100000"/>
              </a:lnSpc>
              <a:spcBef>
                <a:spcPts val="600"/>
              </a:spcBef>
              <a:spcAft>
                <a:spcPts val="200"/>
              </a:spcAft>
              <a:buFont typeface="+mj-lt"/>
              <a:buAutoNum type="arabicPeriod"/>
            </a:pPr>
            <a:r>
              <a:rPr lang="en-US" dirty="0">
                <a:solidFill>
                  <a:schemeClr val="tx1"/>
                </a:solidFill>
              </a:rPr>
              <a:t>Components of Review</a:t>
            </a:r>
          </a:p>
          <a:p>
            <a:pPr marL="457200" indent="-457200">
              <a:lnSpc>
                <a:spcPct val="100000"/>
              </a:lnSpc>
              <a:spcBef>
                <a:spcPts val="600"/>
              </a:spcBef>
              <a:spcAft>
                <a:spcPts val="200"/>
              </a:spcAft>
              <a:buFont typeface="+mj-lt"/>
              <a:buAutoNum type="arabicPeriod"/>
            </a:pPr>
            <a:r>
              <a:rPr lang="en-US" dirty="0">
                <a:solidFill>
                  <a:schemeClr val="tx1"/>
                </a:solidFill>
              </a:rPr>
              <a:t>Agency Considerations for Implementing this Guide</a:t>
            </a:r>
          </a:p>
        </p:txBody>
      </p:sp>
      <p:sp>
        <p:nvSpPr>
          <p:cNvPr id="6" name="Rectangle: Rounded Corners 5">
            <a:extLst>
              <a:ext uri="{FF2B5EF4-FFF2-40B4-BE49-F238E27FC236}">
                <a16:creationId xmlns:a16="http://schemas.microsoft.com/office/drawing/2014/main" id="{5672AB3C-9936-B699-DD0E-CB885EB7505A}"/>
              </a:ext>
            </a:extLst>
          </p:cNvPr>
          <p:cNvSpPr/>
          <p:nvPr/>
        </p:nvSpPr>
        <p:spPr>
          <a:xfrm>
            <a:off x="6176324" y="1945842"/>
            <a:ext cx="5603037" cy="545286"/>
          </a:xfrm>
          <a:prstGeom prst="roundRect">
            <a:avLst>
              <a:gd name="adj" fmla="val 13123"/>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Appendices</a:t>
            </a:r>
          </a:p>
        </p:txBody>
      </p:sp>
      <p:sp>
        <p:nvSpPr>
          <p:cNvPr id="3" name="Text Placeholder 4">
            <a:extLst>
              <a:ext uri="{FF2B5EF4-FFF2-40B4-BE49-F238E27FC236}">
                <a16:creationId xmlns:a16="http://schemas.microsoft.com/office/drawing/2014/main" id="{B487E036-C5E7-C7F4-4834-2317348D691C}"/>
              </a:ext>
            </a:extLst>
          </p:cNvPr>
          <p:cNvSpPr txBox="1">
            <a:spLocks/>
          </p:cNvSpPr>
          <p:nvPr/>
        </p:nvSpPr>
        <p:spPr>
          <a:xfrm>
            <a:off x="6242162" y="2655417"/>
            <a:ext cx="5537199" cy="2940710"/>
          </a:xfrm>
          <a:prstGeom prst="rect">
            <a:avLst/>
          </a:prstGeom>
        </p:spPr>
        <p:txBody>
          <a:bodyPr vert="horz" lIns="0" tIns="0" rIns="0" bIns="0" rtlCol="0">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00000"/>
              </a:lnSpc>
              <a:spcBef>
                <a:spcPts val="600"/>
              </a:spcBef>
              <a:spcAft>
                <a:spcPts val="200"/>
              </a:spcAft>
              <a:buFont typeface="+mj-lt"/>
              <a:buAutoNum type="alphaUcPeriod"/>
            </a:pPr>
            <a:r>
              <a:rPr lang="en-US" dirty="0">
                <a:solidFill>
                  <a:schemeClr val="tx1"/>
                </a:solidFill>
              </a:rPr>
              <a:t>Glossary of Terms</a:t>
            </a:r>
          </a:p>
          <a:p>
            <a:pPr marL="457200" indent="-457200">
              <a:lnSpc>
                <a:spcPct val="100000"/>
              </a:lnSpc>
              <a:spcBef>
                <a:spcPts val="600"/>
              </a:spcBef>
              <a:spcAft>
                <a:spcPts val="200"/>
              </a:spcAft>
              <a:buFont typeface="+mj-lt"/>
              <a:buAutoNum type="alphaUcPeriod"/>
            </a:pPr>
            <a:r>
              <a:rPr lang="en-US" dirty="0">
                <a:solidFill>
                  <a:schemeClr val="tx1"/>
                </a:solidFill>
              </a:rPr>
              <a:t>Model Elements Taxonomy</a:t>
            </a:r>
          </a:p>
          <a:p>
            <a:pPr marL="457200" indent="-457200">
              <a:lnSpc>
                <a:spcPct val="100000"/>
              </a:lnSpc>
              <a:spcBef>
                <a:spcPts val="600"/>
              </a:spcBef>
              <a:spcAft>
                <a:spcPts val="200"/>
              </a:spcAft>
              <a:buFont typeface="+mj-lt"/>
              <a:buAutoNum type="alphaUcPeriod"/>
            </a:pPr>
            <a:r>
              <a:rPr lang="en-US" dirty="0">
                <a:solidFill>
                  <a:schemeClr val="tx1"/>
                </a:solidFill>
              </a:rPr>
              <a:t>Review Documentation Property Set</a:t>
            </a:r>
          </a:p>
          <a:p>
            <a:pPr marL="457200" indent="-457200">
              <a:lnSpc>
                <a:spcPct val="100000"/>
              </a:lnSpc>
              <a:spcBef>
                <a:spcPts val="600"/>
              </a:spcBef>
              <a:spcAft>
                <a:spcPts val="200"/>
              </a:spcAft>
              <a:buFont typeface="+mj-lt"/>
              <a:buAutoNum type="alphaUcPeriod"/>
            </a:pPr>
            <a:r>
              <a:rPr lang="en-US" dirty="0">
                <a:solidFill>
                  <a:schemeClr val="tx1"/>
                </a:solidFill>
              </a:rPr>
              <a:t>Competencies</a:t>
            </a:r>
          </a:p>
          <a:p>
            <a:pPr marL="457200" indent="-457200">
              <a:lnSpc>
                <a:spcPct val="100000"/>
              </a:lnSpc>
              <a:spcBef>
                <a:spcPts val="600"/>
              </a:spcBef>
              <a:spcAft>
                <a:spcPts val="200"/>
              </a:spcAft>
              <a:buFont typeface="+mj-lt"/>
              <a:buAutoNum type="alphaUcPeriod"/>
            </a:pPr>
            <a:r>
              <a:rPr lang="en-US" dirty="0">
                <a:solidFill>
                  <a:schemeClr val="tx1"/>
                </a:solidFill>
              </a:rPr>
              <a:t>Review Procedures</a:t>
            </a:r>
          </a:p>
          <a:p>
            <a:pPr marL="457200" indent="-457200">
              <a:lnSpc>
                <a:spcPct val="100000"/>
              </a:lnSpc>
              <a:spcBef>
                <a:spcPts val="600"/>
              </a:spcBef>
              <a:spcAft>
                <a:spcPts val="200"/>
              </a:spcAft>
              <a:buFont typeface="+mj-lt"/>
              <a:buAutoNum type="alphaUcPeriod"/>
            </a:pPr>
            <a:r>
              <a:rPr lang="en-US" dirty="0">
                <a:solidFill>
                  <a:schemeClr val="tx1"/>
                </a:solidFill>
              </a:rPr>
              <a:t>Sample Quality Artifacts</a:t>
            </a:r>
          </a:p>
        </p:txBody>
      </p:sp>
    </p:spTree>
    <p:extLst>
      <p:ext uri="{BB962C8B-B14F-4D97-AF65-F5344CB8AC3E}">
        <p14:creationId xmlns:p14="http://schemas.microsoft.com/office/powerpoint/2010/main" val="3226465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title" idx="4294967295"/>
          </p:nvPr>
        </p:nvSpPr>
        <p:spPr>
          <a:xfrm>
            <a:off x="593725" y="5157788"/>
            <a:ext cx="10988675" cy="6699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5400" b="1" i="0" u="none" strike="noStrike" kern="1200" cap="none" spc="0" normalizeH="0" baseline="0" noProof="0">
                <a:ln>
                  <a:noFill/>
                </a:ln>
                <a:solidFill>
                  <a:srgbClr val="22715B"/>
                </a:solidFill>
                <a:effectLst/>
                <a:uLnTx/>
                <a:uFillTx/>
                <a:latin typeface="+mj-lt"/>
                <a:ea typeface="+mn-ea"/>
                <a:cs typeface="+mn-cs"/>
              </a:rPr>
              <a:t>Quality Management Concepts</a:t>
            </a:r>
          </a:p>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5400" b="1" i="0" u="none" strike="noStrike" kern="1200" cap="none" spc="0" normalizeH="0" baseline="0" noProof="0">
              <a:ln>
                <a:noFill/>
              </a:ln>
              <a:solidFill>
                <a:srgbClr val="22715B"/>
              </a:solidFill>
              <a:effectLst/>
              <a:uLnTx/>
              <a:uFillTx/>
              <a:latin typeface="+mj-lt"/>
              <a:ea typeface="+mn-ea"/>
              <a:cs typeface="+mn-cs"/>
            </a:endParaRPr>
          </a:p>
        </p:txBody>
      </p:sp>
    </p:spTree>
    <p:extLst>
      <p:ext uri="{BB962C8B-B14F-4D97-AF65-F5344CB8AC3E}">
        <p14:creationId xmlns:p14="http://schemas.microsoft.com/office/powerpoint/2010/main" val="1035926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8C84AAF-AD73-6078-FB6C-AA7F44D962E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565562" y="-42082"/>
            <a:ext cx="6626438" cy="6129454"/>
          </a:xfrm>
          <a:prstGeom prst="rect">
            <a:avLst/>
          </a:prstGeom>
        </p:spPr>
      </p:pic>
      <p:sp>
        <p:nvSpPr>
          <p:cNvPr id="5" name="Title 4">
            <a:extLst>
              <a:ext uri="{FF2B5EF4-FFF2-40B4-BE49-F238E27FC236}">
                <a16:creationId xmlns:a16="http://schemas.microsoft.com/office/drawing/2014/main" id="{005BCE89-DEB7-7DEE-5106-40B2CD00A4C2}"/>
              </a:ext>
            </a:extLst>
          </p:cNvPr>
          <p:cNvSpPr>
            <a:spLocks noGrp="1"/>
          </p:cNvSpPr>
          <p:nvPr>
            <p:ph type="title"/>
          </p:nvPr>
        </p:nvSpPr>
        <p:spPr/>
        <p:txBody>
          <a:bodyPr/>
          <a:lstStyle/>
          <a:p>
            <a:r>
              <a:rPr lang="en-US" dirty="0"/>
              <a:t>International Standards</a:t>
            </a:r>
          </a:p>
        </p:txBody>
      </p:sp>
      <p:sp>
        <p:nvSpPr>
          <p:cNvPr id="6" name="Text Placeholder 5">
            <a:extLst>
              <a:ext uri="{FF2B5EF4-FFF2-40B4-BE49-F238E27FC236}">
                <a16:creationId xmlns:a16="http://schemas.microsoft.com/office/drawing/2014/main" id="{24D4404B-86D5-F1D2-D477-D1B180089A4E}"/>
              </a:ext>
            </a:extLst>
          </p:cNvPr>
          <p:cNvSpPr>
            <a:spLocks noGrp="1"/>
          </p:cNvSpPr>
          <p:nvPr>
            <p:ph type="body" sz="quarter" idx="10"/>
          </p:nvPr>
        </p:nvSpPr>
        <p:spPr>
          <a:xfrm>
            <a:off x="619759" y="1302106"/>
            <a:ext cx="5188509" cy="3591688"/>
          </a:xfrm>
        </p:spPr>
        <p:txBody>
          <a:bodyPr/>
          <a:lstStyle/>
          <a:p>
            <a:r>
              <a:rPr lang="en-US" dirty="0"/>
              <a:t>ISO 9000 series of standards for Quality Management Systems</a:t>
            </a:r>
          </a:p>
          <a:p>
            <a:r>
              <a:rPr lang="en-US" dirty="0"/>
              <a:t>ISO 9000 establishes quality management system concepts including the “Plan-Do-Check-Act” process</a:t>
            </a:r>
          </a:p>
          <a:p>
            <a:r>
              <a:rPr lang="en-US" dirty="0"/>
              <a:t>ISO 9001 establishes a certification framework for Quality Management Systems</a:t>
            </a:r>
          </a:p>
        </p:txBody>
      </p:sp>
      <p:sp>
        <p:nvSpPr>
          <p:cNvPr id="8" name="Rectangle: Rounded Corners 7">
            <a:extLst>
              <a:ext uri="{FF2B5EF4-FFF2-40B4-BE49-F238E27FC236}">
                <a16:creationId xmlns:a16="http://schemas.microsoft.com/office/drawing/2014/main" id="{F786E7FF-0CBC-4D68-8313-607EA26884E1}"/>
              </a:ext>
            </a:extLst>
          </p:cNvPr>
          <p:cNvSpPr/>
          <p:nvPr/>
        </p:nvSpPr>
        <p:spPr>
          <a:xfrm>
            <a:off x="619759" y="4893794"/>
            <a:ext cx="5388863" cy="1784984"/>
          </a:xfrm>
          <a:prstGeom prst="roundRect">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A Quality Management System needs to be monitored for its effectiveness and routinely updated to reflect new practices or priorities.</a:t>
            </a:r>
          </a:p>
        </p:txBody>
      </p:sp>
      <p:sp>
        <p:nvSpPr>
          <p:cNvPr id="2" name="TextBox 1">
            <a:extLst>
              <a:ext uri="{FF2B5EF4-FFF2-40B4-BE49-F238E27FC236}">
                <a16:creationId xmlns:a16="http://schemas.microsoft.com/office/drawing/2014/main" id="{A46F31C7-EE5A-51EF-74C0-61B9319B92D0}"/>
              </a:ext>
              <a:ext uri="{C183D7F6-B498-43B3-948B-1728B52AA6E4}">
                <adec:decorative xmlns:adec="http://schemas.microsoft.com/office/drawing/2017/decorative" val="1"/>
              </a:ext>
            </a:extLst>
          </p:cNvPr>
          <p:cNvSpPr txBox="1"/>
          <p:nvPr/>
        </p:nvSpPr>
        <p:spPr>
          <a:xfrm>
            <a:off x="8247782" y="6334780"/>
            <a:ext cx="3944218" cy="523220"/>
          </a:xfrm>
          <a:prstGeom prst="rect">
            <a:avLst/>
          </a:prstGeom>
          <a:noFill/>
        </p:spPr>
        <p:txBody>
          <a:bodyPr wrap="square" rtlCol="0">
            <a:spAutoFit/>
          </a:bodyPr>
          <a:lstStyle/>
          <a:p>
            <a:r>
              <a:rPr lang="en-US" sz="1400" dirty="0"/>
              <a:t>Illustration: Figure 4 in </a:t>
            </a:r>
            <a:r>
              <a:rPr lang="en-US" sz="1400" i="1" dirty="0"/>
              <a:t>NCHRP Research Report 1153</a:t>
            </a:r>
            <a:endParaRPr lang="en-US" sz="1400" dirty="0"/>
          </a:p>
        </p:txBody>
      </p:sp>
    </p:spTree>
    <p:extLst>
      <p:ext uri="{BB962C8B-B14F-4D97-AF65-F5344CB8AC3E}">
        <p14:creationId xmlns:p14="http://schemas.microsoft.com/office/powerpoint/2010/main" val="4001931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5BCE89-DEB7-7DEE-5106-40B2CD00A4C2}"/>
              </a:ext>
            </a:extLst>
          </p:cNvPr>
          <p:cNvSpPr>
            <a:spLocks noGrp="1"/>
          </p:cNvSpPr>
          <p:nvPr>
            <p:ph type="title"/>
          </p:nvPr>
        </p:nvSpPr>
        <p:spPr/>
        <p:txBody>
          <a:bodyPr/>
          <a:lstStyle/>
          <a:p>
            <a:r>
              <a:rPr lang="en-US" dirty="0"/>
              <a:t>International Standards – ISO 19650</a:t>
            </a:r>
          </a:p>
        </p:txBody>
      </p:sp>
      <p:sp>
        <p:nvSpPr>
          <p:cNvPr id="6" name="Text Placeholder 5">
            <a:extLst>
              <a:ext uri="{FF2B5EF4-FFF2-40B4-BE49-F238E27FC236}">
                <a16:creationId xmlns:a16="http://schemas.microsoft.com/office/drawing/2014/main" id="{24D4404B-86D5-F1D2-D477-D1B180089A4E}"/>
              </a:ext>
            </a:extLst>
          </p:cNvPr>
          <p:cNvSpPr>
            <a:spLocks noGrp="1"/>
          </p:cNvSpPr>
          <p:nvPr>
            <p:ph type="body" sz="quarter" idx="10"/>
          </p:nvPr>
        </p:nvSpPr>
        <p:spPr>
          <a:xfrm>
            <a:off x="619758" y="1302105"/>
            <a:ext cx="8323825" cy="3182213"/>
          </a:xfrm>
        </p:spPr>
        <p:txBody>
          <a:bodyPr/>
          <a:lstStyle/>
          <a:p>
            <a:r>
              <a:rPr lang="en-US" dirty="0"/>
              <a:t>ISO 19650 is an Information Management standard for Building Information Modeling </a:t>
            </a:r>
          </a:p>
          <a:p>
            <a:r>
              <a:rPr lang="en-US" dirty="0"/>
              <a:t>Part 1 establishes concepts and principles</a:t>
            </a:r>
          </a:p>
          <a:p>
            <a:r>
              <a:rPr lang="en-US" dirty="0"/>
              <a:t>Part 2 provides requirements for project delivery</a:t>
            </a:r>
          </a:p>
          <a:p>
            <a:r>
              <a:rPr lang="en-US" dirty="0"/>
              <a:t>Part 4 provides requirements for information exchanges</a:t>
            </a:r>
          </a:p>
          <a:p>
            <a:r>
              <a:rPr lang="en-US" dirty="0"/>
              <a:t>Part 5 provides requirements for security</a:t>
            </a:r>
          </a:p>
        </p:txBody>
      </p:sp>
      <p:sp>
        <p:nvSpPr>
          <p:cNvPr id="9" name="Rectangle: Rounded Corners 8">
            <a:extLst>
              <a:ext uri="{FF2B5EF4-FFF2-40B4-BE49-F238E27FC236}">
                <a16:creationId xmlns:a16="http://schemas.microsoft.com/office/drawing/2014/main" id="{1D12875F-4ADF-8DDF-AC08-591FE1842CF1}"/>
              </a:ext>
            </a:extLst>
          </p:cNvPr>
          <p:cNvSpPr/>
          <p:nvPr/>
        </p:nvSpPr>
        <p:spPr>
          <a:xfrm>
            <a:off x="1244408" y="4895074"/>
            <a:ext cx="9703184" cy="987552"/>
          </a:xfrm>
          <a:prstGeom prst="roundRect">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ISO 19650 is compatible with an ISO 9001-compliant Quality Management System</a:t>
            </a:r>
          </a:p>
        </p:txBody>
      </p:sp>
    </p:spTree>
    <p:extLst>
      <p:ext uri="{BB962C8B-B14F-4D97-AF65-F5344CB8AC3E}">
        <p14:creationId xmlns:p14="http://schemas.microsoft.com/office/powerpoint/2010/main" val="1510133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3366440-A0EA-3F56-929A-64AA8FFF4AEE}"/>
              </a:ext>
            </a:extLst>
          </p:cNvPr>
          <p:cNvSpPr>
            <a:spLocks noGrp="1"/>
          </p:cNvSpPr>
          <p:nvPr>
            <p:ph type="title"/>
          </p:nvPr>
        </p:nvSpPr>
        <p:spPr/>
        <p:txBody>
          <a:bodyPr/>
          <a:lstStyle/>
          <a:p>
            <a:r>
              <a:rPr lang="en-US"/>
              <a:t>Approaches to Controlling Quality</a:t>
            </a:r>
          </a:p>
        </p:txBody>
      </p:sp>
      <p:sp>
        <p:nvSpPr>
          <p:cNvPr id="7" name="Text Placeholder 6">
            <a:extLst>
              <a:ext uri="{FF2B5EF4-FFF2-40B4-BE49-F238E27FC236}">
                <a16:creationId xmlns:a16="http://schemas.microsoft.com/office/drawing/2014/main" id="{D9ABA42F-B0FF-3E3F-C074-15FBC8805393}"/>
              </a:ext>
            </a:extLst>
          </p:cNvPr>
          <p:cNvSpPr>
            <a:spLocks noGrp="1"/>
          </p:cNvSpPr>
          <p:nvPr>
            <p:ph type="body" sz="quarter" idx="12"/>
          </p:nvPr>
        </p:nvSpPr>
        <p:spPr/>
        <p:txBody>
          <a:bodyPr/>
          <a:lstStyle/>
          <a:p>
            <a:r>
              <a:rPr lang="en-US"/>
              <a:t>Process Control</a:t>
            </a:r>
          </a:p>
        </p:txBody>
      </p:sp>
      <p:sp>
        <p:nvSpPr>
          <p:cNvPr id="5" name="Text Placeholder 4">
            <a:extLst>
              <a:ext uri="{FF2B5EF4-FFF2-40B4-BE49-F238E27FC236}">
                <a16:creationId xmlns:a16="http://schemas.microsoft.com/office/drawing/2014/main" id="{1071F220-3A28-931A-BAD6-C742F11D4DCB}"/>
              </a:ext>
            </a:extLst>
          </p:cNvPr>
          <p:cNvSpPr>
            <a:spLocks noGrp="1"/>
          </p:cNvSpPr>
          <p:nvPr>
            <p:ph type="body" sz="quarter" idx="10"/>
          </p:nvPr>
        </p:nvSpPr>
        <p:spPr/>
        <p:txBody>
          <a:bodyPr/>
          <a:lstStyle/>
          <a:p>
            <a:r>
              <a:rPr lang="en-US"/>
              <a:t>Controls how the product is produced to achieve repeatable and reliable outputs</a:t>
            </a:r>
          </a:p>
          <a:p>
            <a:r>
              <a:rPr lang="en-US"/>
              <a:t>Requires monitoring the inputs</a:t>
            </a:r>
          </a:p>
          <a:p>
            <a:r>
              <a:rPr lang="en-US"/>
              <a:t>Is applicable to design elements that follow a repeatable process that can be preconfigured</a:t>
            </a:r>
          </a:p>
          <a:p>
            <a:r>
              <a:rPr lang="en-US"/>
              <a:t>Identified issues can be corrected before design is complete</a:t>
            </a:r>
          </a:p>
          <a:p>
            <a:r>
              <a:rPr lang="en-US"/>
              <a:t>Monitoring can be automated</a:t>
            </a:r>
          </a:p>
        </p:txBody>
      </p:sp>
      <p:sp>
        <p:nvSpPr>
          <p:cNvPr id="8" name="Text Placeholder 7">
            <a:extLst>
              <a:ext uri="{FF2B5EF4-FFF2-40B4-BE49-F238E27FC236}">
                <a16:creationId xmlns:a16="http://schemas.microsoft.com/office/drawing/2014/main" id="{30F6C123-D604-5D1D-073A-C6E3F4476FAD}"/>
              </a:ext>
            </a:extLst>
          </p:cNvPr>
          <p:cNvSpPr>
            <a:spLocks noGrp="1"/>
          </p:cNvSpPr>
          <p:nvPr>
            <p:ph type="body" sz="quarter" idx="13"/>
          </p:nvPr>
        </p:nvSpPr>
        <p:spPr/>
        <p:txBody>
          <a:bodyPr/>
          <a:lstStyle/>
          <a:p>
            <a:r>
              <a:rPr lang="en-US"/>
              <a:t>Product Control</a:t>
            </a:r>
          </a:p>
        </p:txBody>
      </p:sp>
      <p:sp>
        <p:nvSpPr>
          <p:cNvPr id="6" name="Text Placeholder 5">
            <a:extLst>
              <a:ext uri="{FF2B5EF4-FFF2-40B4-BE49-F238E27FC236}">
                <a16:creationId xmlns:a16="http://schemas.microsoft.com/office/drawing/2014/main" id="{47B01244-EB10-2C3A-3681-70EB0F29BE88}"/>
              </a:ext>
            </a:extLst>
          </p:cNvPr>
          <p:cNvSpPr>
            <a:spLocks noGrp="1"/>
          </p:cNvSpPr>
          <p:nvPr>
            <p:ph type="body" sz="quarter" idx="11"/>
          </p:nvPr>
        </p:nvSpPr>
        <p:spPr/>
        <p:txBody>
          <a:bodyPr/>
          <a:lstStyle/>
          <a:p>
            <a:r>
              <a:rPr lang="en-US"/>
              <a:t>Compares the finish product to the specifications to check compliance</a:t>
            </a:r>
          </a:p>
          <a:p>
            <a:r>
              <a:rPr lang="en-US"/>
              <a:t>Requires monitoring the outputs</a:t>
            </a:r>
          </a:p>
          <a:p>
            <a:r>
              <a:rPr lang="en-US"/>
              <a:t>Is applicable to all design elements</a:t>
            </a:r>
          </a:p>
          <a:p>
            <a:r>
              <a:rPr lang="en-US"/>
              <a:t>Identified issues lead to rework</a:t>
            </a:r>
          </a:p>
          <a:p>
            <a:r>
              <a:rPr lang="en-US"/>
              <a:t>Monitoring is labor intensive</a:t>
            </a:r>
          </a:p>
        </p:txBody>
      </p:sp>
    </p:spTree>
    <p:extLst>
      <p:ext uri="{BB962C8B-B14F-4D97-AF65-F5344CB8AC3E}">
        <p14:creationId xmlns:p14="http://schemas.microsoft.com/office/powerpoint/2010/main" val="878293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EEC93E2-E786-DF38-DC8F-DC3ADFB510B9}"/>
              </a:ext>
            </a:extLst>
          </p:cNvPr>
          <p:cNvSpPr>
            <a:spLocks noGrp="1"/>
          </p:cNvSpPr>
          <p:nvPr>
            <p:ph type="title"/>
          </p:nvPr>
        </p:nvSpPr>
        <p:spPr/>
        <p:txBody>
          <a:bodyPr/>
          <a:lstStyle/>
          <a:p>
            <a:r>
              <a:rPr lang="en-US"/>
              <a:t>Research Team</a:t>
            </a:r>
          </a:p>
        </p:txBody>
      </p:sp>
      <p:graphicFrame>
        <p:nvGraphicFramePr>
          <p:cNvPr id="27" name="Table 26">
            <a:extLst>
              <a:ext uri="{FF2B5EF4-FFF2-40B4-BE49-F238E27FC236}">
                <a16:creationId xmlns:a16="http://schemas.microsoft.com/office/drawing/2014/main" id="{2EE471CB-738D-59C8-B8DA-A36A43285CA8}"/>
              </a:ext>
            </a:extLst>
          </p:cNvPr>
          <p:cNvGraphicFramePr>
            <a:graphicFrameLocks noGrp="1"/>
          </p:cNvGraphicFramePr>
          <p:nvPr>
            <p:extLst>
              <p:ext uri="{D42A27DB-BD31-4B8C-83A1-F6EECF244321}">
                <p14:modId xmlns:p14="http://schemas.microsoft.com/office/powerpoint/2010/main" val="1956004001"/>
              </p:ext>
            </p:extLst>
          </p:nvPr>
        </p:nvGraphicFramePr>
        <p:xfrm>
          <a:off x="3472156" y="1305991"/>
          <a:ext cx="4652339" cy="771215"/>
        </p:xfrm>
        <a:graphic>
          <a:graphicData uri="http://schemas.openxmlformats.org/drawingml/2006/table">
            <a:tbl>
              <a:tblPr firstRow="1" bandRow="1">
                <a:tableStyleId>{073A0DAA-6AF3-43AB-8588-CEC1D06C72B9}</a:tableStyleId>
              </a:tblPr>
              <a:tblGrid>
                <a:gridCol w="4652339">
                  <a:extLst>
                    <a:ext uri="{9D8B030D-6E8A-4147-A177-3AD203B41FA5}">
                      <a16:colId xmlns:a16="http://schemas.microsoft.com/office/drawing/2014/main" val="269455983"/>
                    </a:ext>
                  </a:extLst>
                </a:gridCol>
              </a:tblGrid>
              <a:tr h="259633">
                <a:tc>
                  <a:txBody>
                    <a:bodyPr/>
                    <a:lstStyle/>
                    <a:p>
                      <a:pPr algn="ctr"/>
                      <a:r>
                        <a:rPr lang="en-US" sz="1800" dirty="0"/>
                        <a:t>Principal Investigator/Project Manager</a:t>
                      </a:r>
                      <a:endParaRPr lang="en-US" sz="1800" dirty="0">
                        <a:latin typeface="Aptos Narrow" panose="020B0004020202020204" pitchFamily="34" charset="0"/>
                      </a:endParaRPr>
                    </a:p>
                  </a:txBody>
                  <a:tcPr/>
                </a:tc>
                <a:extLst>
                  <a:ext uri="{0D108BD9-81ED-4DB2-BD59-A6C34878D82A}">
                    <a16:rowId xmlns:a16="http://schemas.microsoft.com/office/drawing/2014/main" val="1903611015"/>
                  </a:ext>
                </a:extLst>
              </a:tr>
              <a:tr h="405455">
                <a:tc>
                  <a:txBody>
                    <a:bodyPr/>
                    <a:lstStyle/>
                    <a:p>
                      <a:pPr algn="ctr"/>
                      <a:r>
                        <a:rPr lang="en-US" sz="1600" dirty="0"/>
                        <a:t>Alexa Mitchell, PE </a:t>
                      </a:r>
                      <a:r>
                        <a:rPr lang="en-US" sz="1400" dirty="0"/>
                        <a:t>(HDR)</a:t>
                      </a:r>
                      <a:endParaRPr lang="en-US" sz="1600" dirty="0">
                        <a:latin typeface="Aptos Narrow" panose="020B0004020202020204" pitchFamily="34" charset="0"/>
                      </a:endParaRPr>
                    </a:p>
                  </a:txBody>
                  <a:tcPr/>
                </a:tc>
                <a:extLst>
                  <a:ext uri="{0D108BD9-81ED-4DB2-BD59-A6C34878D82A}">
                    <a16:rowId xmlns:a16="http://schemas.microsoft.com/office/drawing/2014/main" val="2748451594"/>
                  </a:ext>
                </a:extLst>
              </a:tr>
            </a:tbl>
          </a:graphicData>
        </a:graphic>
      </p:graphicFrame>
      <p:graphicFrame>
        <p:nvGraphicFramePr>
          <p:cNvPr id="20" name="Table 19">
            <a:extLst>
              <a:ext uri="{FF2B5EF4-FFF2-40B4-BE49-F238E27FC236}">
                <a16:creationId xmlns:a16="http://schemas.microsoft.com/office/drawing/2014/main" id="{5208A138-672D-CC6E-9F8B-76D9C8BB9437}"/>
              </a:ext>
            </a:extLst>
          </p:cNvPr>
          <p:cNvGraphicFramePr>
            <a:graphicFrameLocks noGrp="1"/>
          </p:cNvGraphicFramePr>
          <p:nvPr>
            <p:extLst>
              <p:ext uri="{D42A27DB-BD31-4B8C-83A1-F6EECF244321}">
                <p14:modId xmlns:p14="http://schemas.microsoft.com/office/powerpoint/2010/main" val="1613783969"/>
              </p:ext>
            </p:extLst>
          </p:nvPr>
        </p:nvGraphicFramePr>
        <p:xfrm>
          <a:off x="609601" y="2750201"/>
          <a:ext cx="10972799" cy="2382520"/>
        </p:xfrm>
        <a:graphic>
          <a:graphicData uri="http://schemas.openxmlformats.org/drawingml/2006/table">
            <a:tbl>
              <a:tblPr firstRow="1" bandRow="1">
                <a:tableStyleId>{073A0DAA-6AF3-43AB-8588-CEC1D06C72B9}</a:tableStyleId>
              </a:tblPr>
              <a:tblGrid>
                <a:gridCol w="5203614">
                  <a:extLst>
                    <a:ext uri="{9D8B030D-6E8A-4147-A177-3AD203B41FA5}">
                      <a16:colId xmlns:a16="http://schemas.microsoft.com/office/drawing/2014/main" val="269455983"/>
                    </a:ext>
                  </a:extLst>
                </a:gridCol>
                <a:gridCol w="5769185">
                  <a:extLst>
                    <a:ext uri="{9D8B030D-6E8A-4147-A177-3AD203B41FA5}">
                      <a16:colId xmlns:a16="http://schemas.microsoft.com/office/drawing/2014/main" val="2401185818"/>
                    </a:ext>
                  </a:extLst>
                </a:gridCol>
              </a:tblGrid>
              <a:tr h="370840">
                <a:tc>
                  <a:txBody>
                    <a:bodyPr/>
                    <a:lstStyle/>
                    <a:p>
                      <a:r>
                        <a:rPr lang="en-US" sz="1800" dirty="0"/>
                        <a:t>Co-Principal Investigators</a:t>
                      </a:r>
                      <a:endParaRPr lang="en-US" sz="1800" dirty="0">
                        <a:latin typeface="Aptos Narrow" panose="020B0004020202020204" pitchFamily="34" charset="0"/>
                      </a:endParaRPr>
                    </a:p>
                  </a:txBody>
                  <a:tcPr/>
                </a:tc>
                <a:tc>
                  <a:txBody>
                    <a:bodyPr/>
                    <a:lstStyle/>
                    <a:p>
                      <a:r>
                        <a:rPr lang="en-US" sz="1800"/>
                        <a:t>Project Support</a:t>
                      </a:r>
                      <a:endParaRPr lang="en-US" sz="1800">
                        <a:latin typeface="Aptos Narrow" panose="020B0004020202020204" pitchFamily="34" charset="0"/>
                      </a:endParaRPr>
                    </a:p>
                  </a:txBody>
                  <a:tcPr/>
                </a:tc>
                <a:extLst>
                  <a:ext uri="{0D108BD9-81ED-4DB2-BD59-A6C34878D82A}">
                    <a16:rowId xmlns:a16="http://schemas.microsoft.com/office/drawing/2014/main" val="1903611015"/>
                  </a:ext>
                </a:extLst>
              </a:tr>
              <a:tr h="370840">
                <a:tc>
                  <a:txBody>
                    <a:bodyPr/>
                    <a:lstStyle/>
                    <a:p>
                      <a:r>
                        <a:rPr lang="en-US" sz="1600" dirty="0"/>
                        <a:t>Jennifer Steen, PE </a:t>
                      </a:r>
                      <a:r>
                        <a:rPr lang="en-US" sz="1400" dirty="0"/>
                        <a:t>(HDR)</a:t>
                      </a:r>
                    </a:p>
                    <a:p>
                      <a:pPr marL="0" marR="0" lvl="0" indent="0" algn="l" defTabSz="914354" rtl="0" eaLnBrk="1" fontAlgn="auto" latinLnBrk="0" hangingPunct="1">
                        <a:lnSpc>
                          <a:spcPct val="100000"/>
                        </a:lnSpc>
                        <a:spcBef>
                          <a:spcPts val="0"/>
                        </a:spcBef>
                        <a:spcAft>
                          <a:spcPts val="0"/>
                        </a:spcAft>
                        <a:buClrTx/>
                        <a:buSzTx/>
                        <a:buFontTx/>
                        <a:buNone/>
                        <a:tabLst/>
                        <a:defRPr/>
                      </a:pPr>
                      <a:r>
                        <a:rPr lang="en-US" sz="1600" dirty="0"/>
                        <a:t>Marcia </a:t>
                      </a:r>
                      <a:r>
                        <a:rPr lang="en-US" sz="1600" dirty="0" err="1"/>
                        <a:t>Yockey</a:t>
                      </a:r>
                      <a:r>
                        <a:rPr lang="en-US" sz="1600" dirty="0"/>
                        <a:t>, PE </a:t>
                      </a:r>
                      <a:r>
                        <a:rPr lang="en-US" sz="1400" dirty="0"/>
                        <a:t>(HDR)</a:t>
                      </a:r>
                    </a:p>
                    <a:p>
                      <a:r>
                        <a:rPr lang="en-US" sz="1600" dirty="0"/>
                        <a:t>Francesca Maier, PE </a:t>
                      </a:r>
                      <a:r>
                        <a:rPr lang="en-US" sz="1400" dirty="0"/>
                        <a:t>(Fair Cape Consulting)</a:t>
                      </a:r>
                    </a:p>
                    <a:p>
                      <a:r>
                        <a:rPr lang="en-US" sz="1600" dirty="0" err="1"/>
                        <a:t>Hala</a:t>
                      </a:r>
                      <a:r>
                        <a:rPr lang="en-US" sz="1600" dirty="0"/>
                        <a:t> </a:t>
                      </a:r>
                      <a:r>
                        <a:rPr lang="en-US" sz="1600" dirty="0" err="1"/>
                        <a:t>Nassereddine</a:t>
                      </a:r>
                      <a:r>
                        <a:rPr lang="en-US" sz="1600" dirty="0"/>
                        <a:t>, PhD </a:t>
                      </a:r>
                      <a:r>
                        <a:rPr lang="en-US" sz="1400" dirty="0"/>
                        <a:t>(KY Transportation Research Center)</a:t>
                      </a:r>
                      <a:endParaRPr lang="en-US" sz="1600"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sz="1600" dirty="0"/>
                        <a:t>Rachel Catchings (</a:t>
                      </a:r>
                      <a:r>
                        <a:rPr lang="en-US" sz="1400" dirty="0"/>
                        <a:t>KY Transportation Research Center)</a:t>
                      </a:r>
                      <a:endParaRPr lang="en-US" sz="1800" dirty="0"/>
                    </a:p>
                    <a:p>
                      <a:endParaRPr lang="en-US" sz="1600" dirty="0">
                        <a:latin typeface="Aptos Narrow" panose="020B0004020202020204" pitchFamily="34" charset="0"/>
                      </a:endParaRPr>
                    </a:p>
                  </a:txBody>
                  <a:tcPr/>
                </a:tc>
                <a:tc>
                  <a: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US" sz="1600" dirty="0"/>
                        <a:t>John Reese </a:t>
                      </a:r>
                      <a:r>
                        <a:rPr lang="en-US" sz="1400" dirty="0"/>
                        <a:t>– Digital Delivery Advisor (HDR)</a:t>
                      </a:r>
                      <a:endParaRPr lang="en-US" sz="1600"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sz="1600" dirty="0"/>
                        <a:t>Colby Christensen, PE</a:t>
                      </a:r>
                      <a:r>
                        <a:rPr lang="en-US" sz="1400" dirty="0"/>
                        <a:t> – Bridge Digital Delivery Lead (HDR)</a:t>
                      </a:r>
                      <a:endParaRPr lang="en-US" sz="1600"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sz="1600" dirty="0"/>
                        <a:t>Dan Prokop, PE </a:t>
                      </a:r>
                      <a:r>
                        <a:rPr lang="en-US" sz="1400" dirty="0"/>
                        <a:t>– Bridge Digital Delivery Lead (HDR)</a:t>
                      </a:r>
                      <a:endParaRPr lang="en-US" sz="1600" dirty="0"/>
                    </a:p>
                    <a:p>
                      <a:pPr marL="0" marR="0" lvl="0" indent="0" algn="l" defTabSz="914354" rtl="0" eaLnBrk="1" fontAlgn="auto" latinLnBrk="0" hangingPunct="1">
                        <a:lnSpc>
                          <a:spcPct val="100000"/>
                        </a:lnSpc>
                        <a:spcBef>
                          <a:spcPts val="0"/>
                        </a:spcBef>
                        <a:spcAft>
                          <a:spcPts val="0"/>
                        </a:spcAft>
                        <a:buClrTx/>
                        <a:buSzTx/>
                        <a:buFontTx/>
                        <a:buNone/>
                        <a:tabLst/>
                        <a:defRPr/>
                      </a:pPr>
                      <a:r>
                        <a:rPr lang="en-US" sz="1600" dirty="0"/>
                        <a:t>Dan Domalik, PE </a:t>
                      </a:r>
                      <a:r>
                        <a:rPr lang="en-US" sz="1400" dirty="0"/>
                        <a:t>– Transportation Quality Manager (HDR)</a:t>
                      </a:r>
                    </a:p>
                    <a:p>
                      <a:pPr marL="0" marR="0" lvl="0" indent="0" algn="l" defTabSz="914354" rtl="0" eaLnBrk="1" fontAlgn="auto" latinLnBrk="0" hangingPunct="1">
                        <a:lnSpc>
                          <a:spcPct val="100000"/>
                        </a:lnSpc>
                        <a:spcBef>
                          <a:spcPts val="0"/>
                        </a:spcBef>
                        <a:spcAft>
                          <a:spcPts val="0"/>
                        </a:spcAft>
                        <a:buClrTx/>
                        <a:buSzTx/>
                        <a:buFontTx/>
                        <a:buNone/>
                        <a:tabLst/>
                        <a:defRPr/>
                      </a:pPr>
                      <a:r>
                        <a:rPr lang="en-US" sz="1600" dirty="0"/>
                        <a:t>Chris VanDyke, PhD </a:t>
                      </a:r>
                      <a:r>
                        <a:rPr lang="en-US" sz="1400" dirty="0"/>
                        <a:t>– Technical Editor (KY Transportation Research Center)</a:t>
                      </a:r>
                    </a:p>
                    <a:p>
                      <a:pPr marL="0" marR="0" lvl="0" indent="0" algn="l" defTabSz="914354" rtl="0" eaLnBrk="1" fontAlgn="auto" latinLnBrk="0" hangingPunct="1">
                        <a:lnSpc>
                          <a:spcPct val="100000"/>
                        </a:lnSpc>
                        <a:spcBef>
                          <a:spcPts val="0"/>
                        </a:spcBef>
                        <a:spcAft>
                          <a:spcPts val="0"/>
                        </a:spcAft>
                        <a:buClrTx/>
                        <a:buSzTx/>
                        <a:buFontTx/>
                        <a:buNone/>
                        <a:tabLst/>
                        <a:defRPr/>
                      </a:pPr>
                      <a:r>
                        <a:rPr lang="en-US" sz="1600" dirty="0"/>
                        <a:t>Gisele DesRosiers </a:t>
                      </a:r>
                      <a:r>
                        <a:rPr lang="en-US" sz="1400" dirty="0"/>
                        <a:t>– Graphic Designer (HDR)</a:t>
                      </a:r>
                      <a:endParaRPr lang="en-US" sz="1800" dirty="0"/>
                    </a:p>
                    <a:p>
                      <a:pPr marL="0" marR="0" lvl="0" indent="0" algn="l" defTabSz="914354" rtl="0" eaLnBrk="1" fontAlgn="auto" latinLnBrk="0" hangingPunct="1">
                        <a:lnSpc>
                          <a:spcPct val="100000"/>
                        </a:lnSpc>
                        <a:spcBef>
                          <a:spcPts val="0"/>
                        </a:spcBef>
                        <a:spcAft>
                          <a:spcPts val="0"/>
                        </a:spcAft>
                        <a:buClrTx/>
                        <a:buSzTx/>
                        <a:buFontTx/>
                        <a:buNone/>
                        <a:tabLst/>
                        <a:defRPr/>
                      </a:pPr>
                      <a:endParaRPr lang="en-US" sz="1600" i="1" dirty="0">
                        <a:latin typeface="Aptos Narrow" panose="020B0004020202020204" pitchFamily="34" charset="0"/>
                      </a:endParaRPr>
                    </a:p>
                  </a:txBody>
                  <a:tcPr/>
                </a:tc>
                <a:extLst>
                  <a:ext uri="{0D108BD9-81ED-4DB2-BD59-A6C34878D82A}">
                    <a16:rowId xmlns:a16="http://schemas.microsoft.com/office/drawing/2014/main" val="2748451594"/>
                  </a:ext>
                </a:extLst>
              </a:tr>
            </a:tbl>
          </a:graphicData>
        </a:graphic>
      </p:graphicFrame>
      <p:cxnSp>
        <p:nvCxnSpPr>
          <p:cNvPr id="29" name="Straight Connector 28">
            <a:extLst>
              <a:ext uri="{FF2B5EF4-FFF2-40B4-BE49-F238E27FC236}">
                <a16:creationId xmlns:a16="http://schemas.microsoft.com/office/drawing/2014/main" id="{9AD2490C-EE07-605F-80C7-AC49C81778B7}"/>
              </a:ext>
              <a:ext uri="{C183D7F6-B498-43B3-948B-1728B52AA6E4}">
                <adec:decorative xmlns:adec="http://schemas.microsoft.com/office/drawing/2017/decorative" val="1"/>
              </a:ext>
            </a:extLst>
          </p:cNvPr>
          <p:cNvCxnSpPr>
            <a:cxnSpLocks/>
            <a:stCxn id="27" idx="2"/>
          </p:cNvCxnSpPr>
          <p:nvPr/>
        </p:nvCxnSpPr>
        <p:spPr>
          <a:xfrm>
            <a:off x="5798325" y="2077206"/>
            <a:ext cx="0" cy="639199"/>
          </a:xfrm>
          <a:prstGeom prst="line">
            <a:avLst/>
          </a:prstGeom>
          <a:ln w="127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02537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D06B263-A340-E932-C637-1EE32F26C3D9}"/>
              </a:ext>
            </a:extLst>
          </p:cNvPr>
          <p:cNvSpPr>
            <a:spLocks noGrp="1"/>
          </p:cNvSpPr>
          <p:nvPr>
            <p:ph type="title"/>
          </p:nvPr>
        </p:nvSpPr>
        <p:spPr/>
        <p:txBody>
          <a:bodyPr/>
          <a:lstStyle/>
          <a:p>
            <a:r>
              <a:rPr lang="en-US"/>
              <a:t>Process Control Examples</a:t>
            </a:r>
          </a:p>
        </p:txBody>
      </p:sp>
      <p:sp>
        <p:nvSpPr>
          <p:cNvPr id="8" name="Text Placeholder 7">
            <a:extLst>
              <a:ext uri="{FF2B5EF4-FFF2-40B4-BE49-F238E27FC236}">
                <a16:creationId xmlns:a16="http://schemas.microsoft.com/office/drawing/2014/main" id="{AA283AA1-9BB8-D5BB-44DD-5E1B6E07B0DB}"/>
              </a:ext>
            </a:extLst>
          </p:cNvPr>
          <p:cNvSpPr>
            <a:spLocks noGrp="1"/>
          </p:cNvSpPr>
          <p:nvPr>
            <p:ph type="body" sz="quarter" idx="10"/>
          </p:nvPr>
        </p:nvSpPr>
        <p:spPr/>
        <p:txBody>
          <a:bodyPr/>
          <a:lstStyle/>
          <a:p>
            <a:r>
              <a:rPr lang="en-US" dirty="0"/>
              <a:t>Use a standard workspace configured for roadway design standards</a:t>
            </a:r>
          </a:p>
          <a:p>
            <a:pPr lvl="1"/>
            <a:r>
              <a:rPr lang="en-US" dirty="0"/>
              <a:t>Roadway elements can only be created in a way that meets standards</a:t>
            </a:r>
          </a:p>
          <a:p>
            <a:pPr lvl="1"/>
            <a:endParaRPr lang="en-US" dirty="0"/>
          </a:p>
          <a:p>
            <a:r>
              <a:rPr lang="en-US" dirty="0"/>
              <a:t>Use a standard workspace configured for bridge design standards</a:t>
            </a:r>
          </a:p>
          <a:p>
            <a:pPr lvl="1"/>
            <a:r>
              <a:rPr lang="en-US" dirty="0"/>
              <a:t>Designers can only select from a catalog of girders that match the standards</a:t>
            </a:r>
          </a:p>
          <a:p>
            <a:pPr lvl="1"/>
            <a:endParaRPr lang="en-US" dirty="0"/>
          </a:p>
          <a:p>
            <a:r>
              <a:rPr lang="en-US" dirty="0"/>
              <a:t>Use a </a:t>
            </a:r>
            <a:r>
              <a:rPr lang="en-US" dirty="0" err="1"/>
              <a:t>MatLab</a:t>
            </a:r>
            <a:r>
              <a:rPr lang="en-US" dirty="0"/>
              <a:t> model from a standard library that has been carefully tested</a:t>
            </a:r>
          </a:p>
        </p:txBody>
      </p:sp>
    </p:spTree>
    <p:extLst>
      <p:ext uri="{BB962C8B-B14F-4D97-AF65-F5344CB8AC3E}">
        <p14:creationId xmlns:p14="http://schemas.microsoft.com/office/powerpoint/2010/main" val="10161048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47692BE-2B7C-2FED-650C-36B19DB8ABC6}"/>
              </a:ext>
            </a:extLst>
          </p:cNvPr>
          <p:cNvSpPr>
            <a:spLocks noGrp="1"/>
          </p:cNvSpPr>
          <p:nvPr>
            <p:ph type="title"/>
          </p:nvPr>
        </p:nvSpPr>
        <p:spPr/>
        <p:txBody>
          <a:bodyPr/>
          <a:lstStyle/>
          <a:p>
            <a:r>
              <a:rPr lang="en-US"/>
              <a:t>Quality Management System Notable Practices</a:t>
            </a:r>
          </a:p>
        </p:txBody>
      </p:sp>
      <p:sp>
        <p:nvSpPr>
          <p:cNvPr id="6" name="Text Placeholder 5">
            <a:extLst>
              <a:ext uri="{FF2B5EF4-FFF2-40B4-BE49-F238E27FC236}">
                <a16:creationId xmlns:a16="http://schemas.microsoft.com/office/drawing/2014/main" id="{778E06A2-B4FC-35A5-3C39-220EF3BD4A02}"/>
              </a:ext>
            </a:extLst>
          </p:cNvPr>
          <p:cNvSpPr>
            <a:spLocks noGrp="1"/>
          </p:cNvSpPr>
          <p:nvPr>
            <p:ph type="body" sz="quarter" idx="10"/>
          </p:nvPr>
        </p:nvSpPr>
        <p:spPr/>
        <p:txBody>
          <a:bodyPr/>
          <a:lstStyle/>
          <a:p>
            <a:r>
              <a:rPr lang="en-US" dirty="0"/>
              <a:t>Clearly defined QC roles</a:t>
            </a:r>
          </a:p>
          <a:p>
            <a:r>
              <a:rPr lang="en-US" dirty="0"/>
              <a:t>Standards for software, models &amp; documentation</a:t>
            </a:r>
          </a:p>
          <a:p>
            <a:r>
              <a:rPr lang="en-US" dirty="0"/>
              <a:t>Design manuals or documented criteria</a:t>
            </a:r>
          </a:p>
          <a:p>
            <a:r>
              <a:rPr lang="en-US" dirty="0"/>
              <a:t>Checklists</a:t>
            </a:r>
          </a:p>
          <a:p>
            <a:r>
              <a:rPr lang="en-US" dirty="0"/>
              <a:t>Project quality plans</a:t>
            </a:r>
          </a:p>
          <a:p>
            <a:r>
              <a:rPr lang="en-US" dirty="0"/>
              <a:t>Quality audits</a:t>
            </a:r>
          </a:p>
          <a:p>
            <a:r>
              <a:rPr lang="en-US" dirty="0"/>
              <a:t>Certification</a:t>
            </a:r>
          </a:p>
          <a:p>
            <a:endParaRPr lang="en-US" dirty="0"/>
          </a:p>
        </p:txBody>
      </p:sp>
    </p:spTree>
    <p:extLst>
      <p:ext uri="{BB962C8B-B14F-4D97-AF65-F5344CB8AC3E}">
        <p14:creationId xmlns:p14="http://schemas.microsoft.com/office/powerpoint/2010/main" val="961730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6EB1E-F7E9-0C44-1446-981DB04A94C3}"/>
              </a:ext>
            </a:extLst>
          </p:cNvPr>
          <p:cNvSpPr>
            <a:spLocks noGrp="1"/>
          </p:cNvSpPr>
          <p:nvPr>
            <p:ph type="title"/>
          </p:nvPr>
        </p:nvSpPr>
        <p:spPr/>
        <p:txBody>
          <a:bodyPr/>
          <a:lstStyle/>
          <a:p>
            <a:r>
              <a:rPr lang="en-US"/>
              <a:t>Project Quality Management Process on a Project</a:t>
            </a:r>
          </a:p>
        </p:txBody>
      </p:sp>
      <p:sp>
        <p:nvSpPr>
          <p:cNvPr id="4" name="TextBox 3">
            <a:extLst>
              <a:ext uri="{FF2B5EF4-FFF2-40B4-BE49-F238E27FC236}">
                <a16:creationId xmlns:a16="http://schemas.microsoft.com/office/drawing/2014/main" id="{58EF5843-8A87-B715-C537-359545336CD6}"/>
              </a:ext>
            </a:extLst>
          </p:cNvPr>
          <p:cNvSpPr txBox="1"/>
          <p:nvPr/>
        </p:nvSpPr>
        <p:spPr>
          <a:xfrm>
            <a:off x="2944167" y="2436420"/>
            <a:ext cx="5617028" cy="1985159"/>
          </a:xfrm>
          <a:prstGeom prst="rect">
            <a:avLst/>
          </a:prstGeom>
          <a:noFill/>
        </p:spPr>
        <p:txBody>
          <a:bodyPr wrap="square" rtlCol="0">
            <a:spAutoFit/>
          </a:bodyPr>
          <a:lstStyle/>
          <a:p>
            <a:pPr>
              <a:spcAft>
                <a:spcPts val="600"/>
              </a:spcAft>
            </a:pPr>
            <a:r>
              <a:rPr lang="en-US" sz="1200" dirty="0">
                <a:solidFill>
                  <a:schemeClr val="bg1"/>
                </a:solidFill>
                <a:latin typeface="Arial" panose="020B0604020202020204" pitchFamily="34" charset="0"/>
                <a:cs typeface="Times New Roman" panose="02020603050405020304" pitchFamily="18" charset="0"/>
              </a:rPr>
              <a:t>The quality process is executed in parallel to the quality control process:</a:t>
            </a:r>
          </a:p>
          <a:p>
            <a:pPr marR="0" lvl="0">
              <a:spcAft>
                <a:spcPts val="600"/>
              </a:spcAft>
            </a:pPr>
            <a:r>
              <a:rPr lang="en-US" sz="12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Start-up phase: develop a project quality plan.</a:t>
            </a:r>
          </a:p>
          <a:p>
            <a:pPr marR="0" lvl="0">
              <a:spcAft>
                <a:spcPts val="600"/>
              </a:spcAft>
            </a:pPr>
            <a:r>
              <a:rPr lang="en-US" sz="12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Design phase: use resources identified in the plan at the milestones indicated in the plan to review the design and document evidence of the process. During the design phase, the resources are typically used in a five-step process, which includes auditing to verify that quality artifacts are complete and signed off.</a:t>
            </a:r>
          </a:p>
          <a:p>
            <a:pPr marR="0" lvl="0">
              <a:spcAft>
                <a:spcPts val="600"/>
              </a:spcAft>
            </a:pPr>
            <a:r>
              <a:rPr lang="en-US" sz="12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Pre-letting phase: review quality documentation to verify the plan has been executed. Certify the design to attest that the quality management framework was properly implemented.</a:t>
            </a:r>
          </a:p>
        </p:txBody>
      </p:sp>
      <p:sp>
        <p:nvSpPr>
          <p:cNvPr id="3" name="TextBox 2">
            <a:extLst>
              <a:ext uri="{FF2B5EF4-FFF2-40B4-BE49-F238E27FC236}">
                <a16:creationId xmlns:a16="http://schemas.microsoft.com/office/drawing/2014/main" id="{C8AB6C26-1385-ACF1-210E-1F154B3C2F4D}"/>
              </a:ext>
              <a:ext uri="{C183D7F6-B498-43B3-948B-1728B52AA6E4}">
                <adec:decorative xmlns:adec="http://schemas.microsoft.com/office/drawing/2017/decorative" val="1"/>
              </a:ext>
            </a:extLst>
          </p:cNvPr>
          <p:cNvSpPr txBox="1"/>
          <p:nvPr/>
        </p:nvSpPr>
        <p:spPr>
          <a:xfrm>
            <a:off x="8477026" y="6334780"/>
            <a:ext cx="3714974" cy="523220"/>
          </a:xfrm>
          <a:prstGeom prst="rect">
            <a:avLst/>
          </a:prstGeom>
          <a:noFill/>
        </p:spPr>
        <p:txBody>
          <a:bodyPr wrap="square" rtlCol="0">
            <a:spAutoFit/>
          </a:bodyPr>
          <a:lstStyle/>
          <a:p>
            <a:r>
              <a:rPr lang="en-US" sz="1400" dirty="0"/>
              <a:t>Illustration: Figure 5 in </a:t>
            </a:r>
            <a:r>
              <a:rPr lang="en-US" sz="1400" i="1" dirty="0"/>
              <a:t>NCHRP Research Report 1153</a:t>
            </a:r>
            <a:endParaRPr lang="en-US" sz="1400" dirty="0"/>
          </a:p>
        </p:txBody>
      </p:sp>
      <p:pic>
        <p:nvPicPr>
          <p:cNvPr id="11" name="Picture 10">
            <a:extLst>
              <a:ext uri="{FF2B5EF4-FFF2-40B4-BE49-F238E27FC236}">
                <a16:creationId xmlns:a16="http://schemas.microsoft.com/office/drawing/2014/main" id="{B590A9A0-F5A5-DDDB-C09C-7F078E87DFCB}"/>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5588" b="5402"/>
          <a:stretch/>
        </p:blipFill>
        <p:spPr>
          <a:xfrm>
            <a:off x="671512" y="1997180"/>
            <a:ext cx="10848975" cy="3673172"/>
          </a:xfrm>
          <a:prstGeom prst="rect">
            <a:avLst/>
          </a:prstGeom>
        </p:spPr>
      </p:pic>
    </p:spTree>
    <p:extLst>
      <p:ext uri="{BB962C8B-B14F-4D97-AF65-F5344CB8AC3E}">
        <p14:creationId xmlns:p14="http://schemas.microsoft.com/office/powerpoint/2010/main" val="39262357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title" idx="4294967295"/>
          </p:nvPr>
        </p:nvSpPr>
        <p:spPr>
          <a:xfrm>
            <a:off x="593725" y="5157788"/>
            <a:ext cx="10988675" cy="6699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5400" b="1" i="0" u="none" strike="noStrike" kern="1200" cap="none" spc="0" normalizeH="0" baseline="0" noProof="0">
                <a:ln>
                  <a:noFill/>
                </a:ln>
                <a:solidFill>
                  <a:srgbClr val="22715B"/>
                </a:solidFill>
                <a:effectLst/>
                <a:uLnTx/>
                <a:uFillTx/>
                <a:latin typeface="+mj-lt"/>
                <a:ea typeface="+mn-ea"/>
                <a:cs typeface="+mn-cs"/>
              </a:rPr>
              <a:t>3D Model Reviews</a:t>
            </a:r>
          </a:p>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5400" b="1" i="0" u="none" strike="noStrike" kern="1200" cap="none" spc="0" normalizeH="0" baseline="0" noProof="0">
              <a:ln>
                <a:noFill/>
              </a:ln>
              <a:solidFill>
                <a:srgbClr val="22715B"/>
              </a:solidFill>
              <a:effectLst/>
              <a:uLnTx/>
              <a:uFillTx/>
              <a:latin typeface="+mj-lt"/>
              <a:ea typeface="+mn-ea"/>
              <a:cs typeface="+mn-cs"/>
            </a:endParaRPr>
          </a:p>
        </p:txBody>
      </p:sp>
    </p:spTree>
    <p:extLst>
      <p:ext uri="{BB962C8B-B14F-4D97-AF65-F5344CB8AC3E}">
        <p14:creationId xmlns:p14="http://schemas.microsoft.com/office/powerpoint/2010/main" val="24974123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3AA23-B5D5-AE7F-C238-AB237AB02D47}"/>
              </a:ext>
            </a:extLst>
          </p:cNvPr>
          <p:cNvSpPr>
            <a:spLocks noGrp="1"/>
          </p:cNvSpPr>
          <p:nvPr>
            <p:ph type="title"/>
          </p:nvPr>
        </p:nvSpPr>
        <p:spPr/>
        <p:txBody>
          <a:bodyPr/>
          <a:lstStyle/>
          <a:p>
            <a:r>
              <a:rPr lang="en-US"/>
              <a:t>Review Categories</a:t>
            </a:r>
          </a:p>
        </p:txBody>
      </p:sp>
      <p:sp>
        <p:nvSpPr>
          <p:cNvPr id="6" name="Rectangle: Rounded Corners 5">
            <a:extLst>
              <a:ext uri="{FF2B5EF4-FFF2-40B4-BE49-F238E27FC236}">
                <a16:creationId xmlns:a16="http://schemas.microsoft.com/office/drawing/2014/main" id="{8D964D4F-790C-D349-46CE-83D19EBB8D39}"/>
              </a:ext>
            </a:extLst>
          </p:cNvPr>
          <p:cNvSpPr/>
          <p:nvPr/>
        </p:nvSpPr>
        <p:spPr>
          <a:xfrm>
            <a:off x="736979" y="1739030"/>
            <a:ext cx="4427046" cy="838200"/>
          </a:xfrm>
          <a:prstGeom prst="roundRect">
            <a:avLst>
              <a:gd name="adj" fmla="val 13123"/>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Model Structure and Composition</a:t>
            </a:r>
          </a:p>
        </p:txBody>
      </p:sp>
      <p:sp>
        <p:nvSpPr>
          <p:cNvPr id="16" name="Text Placeholder 2">
            <a:extLst>
              <a:ext uri="{FF2B5EF4-FFF2-40B4-BE49-F238E27FC236}">
                <a16:creationId xmlns:a16="http://schemas.microsoft.com/office/drawing/2014/main" id="{BBF28F3F-B36F-B99B-45D2-2729964C606F}"/>
              </a:ext>
            </a:extLst>
          </p:cNvPr>
          <p:cNvSpPr txBox="1">
            <a:spLocks/>
          </p:cNvSpPr>
          <p:nvPr/>
        </p:nvSpPr>
        <p:spPr>
          <a:xfrm>
            <a:off x="903729" y="4703354"/>
            <a:ext cx="2172107" cy="1593763"/>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dirty="0"/>
              <a:t>3D Model Standards</a:t>
            </a:r>
          </a:p>
        </p:txBody>
      </p:sp>
      <p:sp>
        <p:nvSpPr>
          <p:cNvPr id="17" name="Text Placeholder 2">
            <a:extLst>
              <a:ext uri="{FF2B5EF4-FFF2-40B4-BE49-F238E27FC236}">
                <a16:creationId xmlns:a16="http://schemas.microsoft.com/office/drawing/2014/main" id="{5198A354-019E-B5C0-D7BA-C6F90E7AA237}"/>
              </a:ext>
            </a:extLst>
          </p:cNvPr>
          <p:cNvSpPr txBox="1">
            <a:spLocks/>
          </p:cNvSpPr>
          <p:nvPr/>
        </p:nvSpPr>
        <p:spPr>
          <a:xfrm>
            <a:off x="2991917" y="4703354"/>
            <a:ext cx="2172108" cy="1593763"/>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3D Model Integrity</a:t>
            </a:r>
          </a:p>
        </p:txBody>
      </p:sp>
      <p:sp>
        <p:nvSpPr>
          <p:cNvPr id="8" name="Rectangle: Rounded Corners 7">
            <a:extLst>
              <a:ext uri="{FF2B5EF4-FFF2-40B4-BE49-F238E27FC236}">
                <a16:creationId xmlns:a16="http://schemas.microsoft.com/office/drawing/2014/main" id="{7BA6E20F-DAE3-433E-287E-836E05DEBB55}"/>
              </a:ext>
            </a:extLst>
          </p:cNvPr>
          <p:cNvSpPr/>
          <p:nvPr/>
        </p:nvSpPr>
        <p:spPr>
          <a:xfrm>
            <a:off x="6153366" y="1739030"/>
            <a:ext cx="4880651" cy="838200"/>
          </a:xfrm>
          <a:prstGeom prst="roundRect">
            <a:avLst>
              <a:gd name="adj" fmla="val 13123"/>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Design Compliance</a:t>
            </a:r>
          </a:p>
        </p:txBody>
      </p:sp>
      <p:sp>
        <p:nvSpPr>
          <p:cNvPr id="14" name="Text Placeholder 2">
            <a:extLst>
              <a:ext uri="{FF2B5EF4-FFF2-40B4-BE49-F238E27FC236}">
                <a16:creationId xmlns:a16="http://schemas.microsoft.com/office/drawing/2014/main" id="{CDF14C1C-E854-F031-38D3-2FDB00162584}"/>
              </a:ext>
            </a:extLst>
          </p:cNvPr>
          <p:cNvSpPr txBox="1">
            <a:spLocks/>
          </p:cNvSpPr>
          <p:nvPr/>
        </p:nvSpPr>
        <p:spPr>
          <a:xfrm>
            <a:off x="6153366" y="4703354"/>
            <a:ext cx="1219200" cy="999191"/>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dirty="0"/>
              <a:t>Survey</a:t>
            </a:r>
          </a:p>
        </p:txBody>
      </p:sp>
      <p:sp>
        <p:nvSpPr>
          <p:cNvPr id="21" name="Text Placeholder 2">
            <a:extLst>
              <a:ext uri="{FF2B5EF4-FFF2-40B4-BE49-F238E27FC236}">
                <a16:creationId xmlns:a16="http://schemas.microsoft.com/office/drawing/2014/main" id="{71966294-AAD3-7475-0BD2-DBA7765C8F73}"/>
              </a:ext>
            </a:extLst>
          </p:cNvPr>
          <p:cNvSpPr txBox="1">
            <a:spLocks/>
          </p:cNvSpPr>
          <p:nvPr/>
        </p:nvSpPr>
        <p:spPr>
          <a:xfrm>
            <a:off x="7326943" y="4703354"/>
            <a:ext cx="1953157" cy="1353630"/>
          </a:xfrm>
          <a:prstGeom prst="rect">
            <a:avLst/>
          </a:prstGeom>
          <a:noFill/>
          <a:ln>
            <a:noFill/>
          </a:ln>
        </p:spPr>
        <p:txBody>
          <a:bodyPr spcFirstLastPara="1" wrap="square" lIns="121900" tIns="121900" rIns="121900" bIns="121900" anchor="t" anchorCtr="0">
            <a:normAutofit fontScale="92500" lnSpcReduction="20000"/>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Design Discipline (including Quantities)</a:t>
            </a:r>
          </a:p>
        </p:txBody>
      </p:sp>
      <p:sp>
        <p:nvSpPr>
          <p:cNvPr id="18" name="Text Placeholder 2">
            <a:extLst>
              <a:ext uri="{FF2B5EF4-FFF2-40B4-BE49-F238E27FC236}">
                <a16:creationId xmlns:a16="http://schemas.microsoft.com/office/drawing/2014/main" id="{2C2FEEE7-EAEF-C8C9-B094-B2244941F548}"/>
              </a:ext>
            </a:extLst>
          </p:cNvPr>
          <p:cNvSpPr txBox="1">
            <a:spLocks/>
          </p:cNvSpPr>
          <p:nvPr/>
        </p:nvSpPr>
        <p:spPr>
          <a:xfrm>
            <a:off x="9234476" y="4703354"/>
            <a:ext cx="1799541" cy="1219200"/>
          </a:xfrm>
          <a:prstGeom prst="rect">
            <a:avLst/>
          </a:prstGeom>
          <a:noFill/>
          <a:ln>
            <a:noFill/>
          </a:ln>
        </p:spPr>
        <p:txBody>
          <a:bodyPr spcFirstLastPara="1" wrap="square" lIns="121900" tIns="121900" rIns="121900" bIns="121900" anchor="t" anchorCtr="0">
            <a:normAutofit fontScale="85000" lnSpcReduction="10000"/>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Clash Detection and Spatial Coordination</a:t>
            </a:r>
          </a:p>
        </p:txBody>
      </p:sp>
      <p:pic>
        <p:nvPicPr>
          <p:cNvPr id="7" name="Graphic 6">
            <a:extLst>
              <a:ext uri="{FF2B5EF4-FFF2-40B4-BE49-F238E27FC236}">
                <a16:creationId xmlns:a16="http://schemas.microsoft.com/office/drawing/2014/main" id="{285F53DF-5C24-A189-76B8-6A1F44108455}"/>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380183" y="3146270"/>
            <a:ext cx="1219200" cy="1219200"/>
          </a:xfrm>
          <a:prstGeom prst="rect">
            <a:avLst/>
          </a:prstGeom>
        </p:spPr>
      </p:pic>
      <p:pic>
        <p:nvPicPr>
          <p:cNvPr id="9" name="Graphic 8">
            <a:extLst>
              <a:ext uri="{FF2B5EF4-FFF2-40B4-BE49-F238E27FC236}">
                <a16:creationId xmlns:a16="http://schemas.microsoft.com/office/drawing/2014/main" id="{1B8FD817-54AF-27F3-0436-4EA1DD82F871}"/>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3436319" y="3146270"/>
            <a:ext cx="1219200" cy="1219200"/>
          </a:xfrm>
          <a:prstGeom prst="rect">
            <a:avLst/>
          </a:prstGeom>
        </p:spPr>
      </p:pic>
      <p:pic>
        <p:nvPicPr>
          <p:cNvPr id="5" name="Graphic 4">
            <a:extLst>
              <a:ext uri="{FF2B5EF4-FFF2-40B4-BE49-F238E27FC236}">
                <a16:creationId xmlns:a16="http://schemas.microsoft.com/office/drawing/2014/main" id="{B73F2B1D-129A-106A-EE41-E64DE453B5D9}"/>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153366" y="3146270"/>
            <a:ext cx="1219200" cy="1219200"/>
          </a:xfrm>
          <a:prstGeom prst="rect">
            <a:avLst/>
          </a:prstGeom>
        </p:spPr>
      </p:pic>
      <p:pic>
        <p:nvPicPr>
          <p:cNvPr id="11" name="Graphic 10">
            <a:extLst>
              <a:ext uri="{FF2B5EF4-FFF2-40B4-BE49-F238E27FC236}">
                <a16:creationId xmlns:a16="http://schemas.microsoft.com/office/drawing/2014/main" id="{AFEAED39-AC3C-DAD0-3766-1F5C4136863C}"/>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524647" y="3146270"/>
            <a:ext cx="1219200" cy="1219200"/>
          </a:xfrm>
          <a:prstGeom prst="rect">
            <a:avLst/>
          </a:prstGeom>
        </p:spPr>
      </p:pic>
      <p:pic>
        <p:nvPicPr>
          <p:cNvPr id="13" name="Graphic 12">
            <a:extLst>
              <a:ext uri="{FF2B5EF4-FFF2-40B4-BE49-F238E27FC236}">
                <a16:creationId xmlns:a16="http://schemas.microsoft.com/office/drawing/2014/main" id="{769DBF6B-C372-DC73-ADFE-CE8F9D773A53}"/>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693922" y="3146270"/>
            <a:ext cx="1219200" cy="1219200"/>
          </a:xfrm>
          <a:prstGeom prst="rect">
            <a:avLst/>
          </a:prstGeom>
        </p:spPr>
      </p:pic>
    </p:spTree>
    <p:extLst>
      <p:ext uri="{BB962C8B-B14F-4D97-AF65-F5344CB8AC3E}">
        <p14:creationId xmlns:p14="http://schemas.microsoft.com/office/powerpoint/2010/main" val="35405247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3AA23-B5D5-AE7F-C238-AB237AB02D47}"/>
              </a:ext>
            </a:extLst>
          </p:cNvPr>
          <p:cNvSpPr>
            <a:spLocks noGrp="1"/>
          </p:cNvSpPr>
          <p:nvPr>
            <p:ph type="title"/>
          </p:nvPr>
        </p:nvSpPr>
        <p:spPr/>
        <p:txBody>
          <a:bodyPr vert="horz" lIns="0" tIns="0" rIns="0" bIns="0" rtlCol="0" anchor="t">
            <a:noAutofit/>
          </a:bodyPr>
          <a:lstStyle/>
          <a:p>
            <a:pPr>
              <a:spcBef>
                <a:spcPct val="0"/>
              </a:spcBef>
            </a:pPr>
            <a:r>
              <a:rPr lang="en-US" sz="3200"/>
              <a:t>Structured Review Definitions</a:t>
            </a:r>
          </a:p>
        </p:txBody>
      </p:sp>
      <p:sp>
        <p:nvSpPr>
          <p:cNvPr id="3" name="Rectangle: Rounded Corners 2">
            <a:extLst>
              <a:ext uri="{FF2B5EF4-FFF2-40B4-BE49-F238E27FC236}">
                <a16:creationId xmlns:a16="http://schemas.microsoft.com/office/drawing/2014/main" id="{0888F8B2-DA32-94F5-4A64-AC14CA9AE99E}"/>
              </a:ext>
            </a:extLst>
          </p:cNvPr>
          <p:cNvSpPr/>
          <p:nvPr/>
        </p:nvSpPr>
        <p:spPr>
          <a:xfrm>
            <a:off x="349088" y="1941627"/>
            <a:ext cx="5486400" cy="635603"/>
          </a:xfrm>
          <a:prstGeom prst="roundRect">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In the Chapter</a:t>
            </a:r>
          </a:p>
        </p:txBody>
      </p:sp>
      <p:sp>
        <p:nvSpPr>
          <p:cNvPr id="14" name="Text Placeholder 2">
            <a:extLst>
              <a:ext uri="{FF2B5EF4-FFF2-40B4-BE49-F238E27FC236}">
                <a16:creationId xmlns:a16="http://schemas.microsoft.com/office/drawing/2014/main" id="{CDF14C1C-E854-F031-38D3-2FDB00162584}"/>
              </a:ext>
            </a:extLst>
          </p:cNvPr>
          <p:cNvSpPr txBox="1">
            <a:spLocks/>
          </p:cNvSpPr>
          <p:nvPr/>
        </p:nvSpPr>
        <p:spPr>
          <a:xfrm>
            <a:off x="217678" y="4446344"/>
            <a:ext cx="1828800" cy="1219200"/>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Purpose and Outcomes</a:t>
            </a:r>
          </a:p>
        </p:txBody>
      </p:sp>
      <p:sp>
        <p:nvSpPr>
          <p:cNvPr id="16" name="Text Placeholder 2">
            <a:extLst>
              <a:ext uri="{FF2B5EF4-FFF2-40B4-BE49-F238E27FC236}">
                <a16:creationId xmlns:a16="http://schemas.microsoft.com/office/drawing/2014/main" id="{BBF28F3F-B36F-B99B-45D2-2729964C606F}"/>
              </a:ext>
            </a:extLst>
          </p:cNvPr>
          <p:cNvSpPr txBox="1">
            <a:spLocks/>
          </p:cNvSpPr>
          <p:nvPr/>
        </p:nvSpPr>
        <p:spPr>
          <a:xfrm>
            <a:off x="2090125" y="4446344"/>
            <a:ext cx="1828800" cy="1629748"/>
          </a:xfrm>
          <a:prstGeom prst="rect">
            <a:avLst/>
          </a:prstGeom>
          <a:noFill/>
          <a:ln>
            <a:noFill/>
          </a:ln>
        </p:spPr>
        <p:txBody>
          <a:bodyPr spcFirstLastPara="1" wrap="square" lIns="121900" tIns="121900" rIns="121900" bIns="121900" anchor="t" anchorCtr="0">
            <a:normAutofit fontScale="92500"/>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Scope of review for different types of deliverables</a:t>
            </a:r>
          </a:p>
        </p:txBody>
      </p:sp>
      <p:sp>
        <p:nvSpPr>
          <p:cNvPr id="17" name="Text Placeholder 2">
            <a:extLst>
              <a:ext uri="{FF2B5EF4-FFF2-40B4-BE49-F238E27FC236}">
                <a16:creationId xmlns:a16="http://schemas.microsoft.com/office/drawing/2014/main" id="{5198A354-019E-B5C0-D7BA-C6F90E7AA237}"/>
              </a:ext>
            </a:extLst>
          </p:cNvPr>
          <p:cNvSpPr txBox="1">
            <a:spLocks/>
          </p:cNvSpPr>
          <p:nvPr/>
        </p:nvSpPr>
        <p:spPr>
          <a:xfrm>
            <a:off x="3962573" y="4446344"/>
            <a:ext cx="1828800" cy="1557084"/>
          </a:xfrm>
          <a:prstGeom prst="rect">
            <a:avLst/>
          </a:prstGeom>
          <a:noFill/>
          <a:ln>
            <a:noFill/>
          </a:ln>
        </p:spPr>
        <p:txBody>
          <a:bodyPr spcFirstLastPara="1" wrap="square" lIns="121900" tIns="121900" rIns="121900" bIns="121900" anchor="t" anchorCtr="0">
            <a:normAutofit lnSpcReduction="10000"/>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Required documents to execute the review</a:t>
            </a:r>
          </a:p>
        </p:txBody>
      </p:sp>
      <p:sp>
        <p:nvSpPr>
          <p:cNvPr id="4" name="Rectangle: Rounded Corners 3">
            <a:extLst>
              <a:ext uri="{FF2B5EF4-FFF2-40B4-BE49-F238E27FC236}">
                <a16:creationId xmlns:a16="http://schemas.microsoft.com/office/drawing/2014/main" id="{267E2354-FE5B-3EBF-87BF-F41DD5093890}"/>
              </a:ext>
            </a:extLst>
          </p:cNvPr>
          <p:cNvSpPr/>
          <p:nvPr/>
        </p:nvSpPr>
        <p:spPr>
          <a:xfrm>
            <a:off x="6290000" y="1941627"/>
            <a:ext cx="5486400" cy="635603"/>
          </a:xfrm>
          <a:prstGeom prst="roundRect">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In the Appendices</a:t>
            </a:r>
          </a:p>
        </p:txBody>
      </p:sp>
      <p:sp>
        <p:nvSpPr>
          <p:cNvPr id="18" name="Text Placeholder 2">
            <a:extLst>
              <a:ext uri="{FF2B5EF4-FFF2-40B4-BE49-F238E27FC236}">
                <a16:creationId xmlns:a16="http://schemas.microsoft.com/office/drawing/2014/main" id="{2C2FEEE7-EAEF-C8C9-B094-B2244941F548}"/>
              </a:ext>
            </a:extLst>
          </p:cNvPr>
          <p:cNvSpPr txBox="1">
            <a:spLocks/>
          </p:cNvSpPr>
          <p:nvPr/>
        </p:nvSpPr>
        <p:spPr>
          <a:xfrm>
            <a:off x="6096000" y="4446345"/>
            <a:ext cx="1977541" cy="1219199"/>
          </a:xfrm>
          <a:prstGeom prst="rect">
            <a:avLst/>
          </a:prstGeom>
          <a:noFill/>
          <a:ln>
            <a:noFill/>
          </a:ln>
        </p:spPr>
        <p:txBody>
          <a:bodyPr spcFirstLastPara="1" wrap="square" lIns="121900" tIns="121900" rIns="121900" bIns="121900" anchor="t" anchorCtr="0">
            <a:normAutofit lnSpcReduction="10000"/>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Competencies to execute the review</a:t>
            </a:r>
          </a:p>
        </p:txBody>
      </p:sp>
      <p:sp>
        <p:nvSpPr>
          <p:cNvPr id="21" name="Text Placeholder 2">
            <a:extLst>
              <a:ext uri="{FF2B5EF4-FFF2-40B4-BE49-F238E27FC236}">
                <a16:creationId xmlns:a16="http://schemas.microsoft.com/office/drawing/2014/main" id="{71966294-AAD3-7475-0BD2-DBA7765C8F73}"/>
              </a:ext>
            </a:extLst>
          </p:cNvPr>
          <p:cNvSpPr txBox="1">
            <a:spLocks/>
          </p:cNvSpPr>
          <p:nvPr/>
        </p:nvSpPr>
        <p:spPr>
          <a:xfrm>
            <a:off x="8073541" y="4413357"/>
            <a:ext cx="1920240" cy="1629746"/>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Detailed Procedures</a:t>
            </a:r>
          </a:p>
        </p:txBody>
      </p:sp>
      <p:sp>
        <p:nvSpPr>
          <p:cNvPr id="22" name="Text Placeholder 2">
            <a:extLst>
              <a:ext uri="{FF2B5EF4-FFF2-40B4-BE49-F238E27FC236}">
                <a16:creationId xmlns:a16="http://schemas.microsoft.com/office/drawing/2014/main" id="{9B1663F3-1719-2082-B32C-4DCE4B3E3BCC}"/>
              </a:ext>
            </a:extLst>
          </p:cNvPr>
          <p:cNvSpPr txBox="1">
            <a:spLocks/>
          </p:cNvSpPr>
          <p:nvPr/>
        </p:nvSpPr>
        <p:spPr>
          <a:xfrm>
            <a:off x="10054082" y="4413357"/>
            <a:ext cx="1920240" cy="1629746"/>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Sample quality artifacts</a:t>
            </a:r>
          </a:p>
        </p:txBody>
      </p:sp>
      <p:pic>
        <p:nvPicPr>
          <p:cNvPr id="5" name="Graphic 4">
            <a:extLst>
              <a:ext uri="{FF2B5EF4-FFF2-40B4-BE49-F238E27FC236}">
                <a16:creationId xmlns:a16="http://schemas.microsoft.com/office/drawing/2014/main" id="{B73F2B1D-129A-106A-EE41-E64DE453B5D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22478" y="2889260"/>
            <a:ext cx="1219200" cy="1219200"/>
          </a:xfrm>
          <a:prstGeom prst="rect">
            <a:avLst/>
          </a:prstGeom>
        </p:spPr>
      </p:pic>
      <p:pic>
        <p:nvPicPr>
          <p:cNvPr id="7" name="Graphic 6">
            <a:extLst>
              <a:ext uri="{FF2B5EF4-FFF2-40B4-BE49-F238E27FC236}">
                <a16:creationId xmlns:a16="http://schemas.microsoft.com/office/drawing/2014/main" id="{285F53DF-5C24-A189-76B8-6A1F44108455}"/>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2393467" y="2889260"/>
            <a:ext cx="1219200" cy="1219200"/>
          </a:xfrm>
          <a:prstGeom prst="rect">
            <a:avLst/>
          </a:prstGeom>
        </p:spPr>
      </p:pic>
      <p:pic>
        <p:nvPicPr>
          <p:cNvPr id="9" name="Graphic 8">
            <a:extLst>
              <a:ext uri="{FF2B5EF4-FFF2-40B4-BE49-F238E27FC236}">
                <a16:creationId xmlns:a16="http://schemas.microsoft.com/office/drawing/2014/main" id="{1B8FD817-54AF-27F3-0436-4EA1DD82F871}"/>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232010" y="2889260"/>
            <a:ext cx="1219200" cy="1219200"/>
          </a:xfrm>
          <a:prstGeom prst="rect">
            <a:avLst/>
          </a:prstGeom>
        </p:spPr>
      </p:pic>
      <p:pic>
        <p:nvPicPr>
          <p:cNvPr id="11" name="Graphic 10">
            <a:extLst>
              <a:ext uri="{FF2B5EF4-FFF2-40B4-BE49-F238E27FC236}">
                <a16:creationId xmlns:a16="http://schemas.microsoft.com/office/drawing/2014/main" id="{AFEAED39-AC3C-DAD0-3766-1F5C4136863C}"/>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6489239" y="2889260"/>
            <a:ext cx="1219200" cy="1219200"/>
          </a:xfrm>
          <a:prstGeom prst="rect">
            <a:avLst/>
          </a:prstGeom>
        </p:spPr>
      </p:pic>
      <p:pic>
        <p:nvPicPr>
          <p:cNvPr id="13" name="Graphic 12">
            <a:extLst>
              <a:ext uri="{FF2B5EF4-FFF2-40B4-BE49-F238E27FC236}">
                <a16:creationId xmlns:a16="http://schemas.microsoft.com/office/drawing/2014/main" id="{769DBF6B-C372-DC73-ADFE-CE8F9D773A53}"/>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8424061" y="2889260"/>
            <a:ext cx="1219200" cy="1219200"/>
          </a:xfrm>
          <a:prstGeom prst="rect">
            <a:avLst/>
          </a:prstGeom>
        </p:spPr>
      </p:pic>
      <p:pic>
        <p:nvPicPr>
          <p:cNvPr id="20" name="Graphic 19">
            <a:extLst>
              <a:ext uri="{FF2B5EF4-FFF2-40B4-BE49-F238E27FC236}">
                <a16:creationId xmlns:a16="http://schemas.microsoft.com/office/drawing/2014/main" id="{1E320443-607F-DC5B-C00D-33F224778224}"/>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0404602" y="2889260"/>
            <a:ext cx="1219200" cy="1219200"/>
          </a:xfrm>
          <a:prstGeom prst="rect">
            <a:avLst/>
          </a:prstGeom>
        </p:spPr>
      </p:pic>
    </p:spTree>
    <p:extLst>
      <p:ext uri="{BB962C8B-B14F-4D97-AF65-F5344CB8AC3E}">
        <p14:creationId xmlns:p14="http://schemas.microsoft.com/office/powerpoint/2010/main" val="302074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4EA21-F641-B2BB-5621-227C9E18DB4A}"/>
              </a:ext>
            </a:extLst>
          </p:cNvPr>
          <p:cNvSpPr>
            <a:spLocks noGrp="1"/>
          </p:cNvSpPr>
          <p:nvPr>
            <p:ph type="title"/>
          </p:nvPr>
        </p:nvSpPr>
        <p:spPr/>
        <p:txBody>
          <a:bodyPr/>
          <a:lstStyle/>
          <a:p>
            <a:r>
              <a:rPr lang="en-US"/>
              <a:t>Model Structure and Composition Reviews</a:t>
            </a:r>
          </a:p>
        </p:txBody>
      </p:sp>
      <p:sp>
        <p:nvSpPr>
          <p:cNvPr id="4" name="Text Placeholder 3">
            <a:extLst>
              <a:ext uri="{FF2B5EF4-FFF2-40B4-BE49-F238E27FC236}">
                <a16:creationId xmlns:a16="http://schemas.microsoft.com/office/drawing/2014/main" id="{E290DB79-E336-018C-1418-36FB78766777}"/>
              </a:ext>
            </a:extLst>
          </p:cNvPr>
          <p:cNvSpPr>
            <a:spLocks noGrp="1"/>
          </p:cNvSpPr>
          <p:nvPr>
            <p:ph type="body" sz="quarter" idx="10"/>
          </p:nvPr>
        </p:nvSpPr>
        <p:spPr/>
        <p:txBody>
          <a:bodyPr/>
          <a:lstStyle/>
          <a:p>
            <a:r>
              <a:rPr lang="en-US" dirty="0"/>
              <a:t>Addresses the use of modeling standards e.g., software configuration or workspace and naming conventions, model structure, templates or assemblies, element types, styles, and Level of Information Need (LOIN). </a:t>
            </a:r>
          </a:p>
          <a:p>
            <a:r>
              <a:rPr lang="en-US" dirty="0"/>
              <a:t>Introduces the model structure and composition review types:</a:t>
            </a:r>
          </a:p>
          <a:p>
            <a:pPr lvl="1"/>
            <a:r>
              <a:rPr lang="en-US" sz="2400" b="1" dirty="0"/>
              <a:t>Modeling standards: </a:t>
            </a:r>
            <a:r>
              <a:rPr lang="en-US" sz="2400" dirty="0"/>
              <a:t>compliance with the agency’s CADD/BIM/Model Development standards </a:t>
            </a:r>
          </a:p>
          <a:p>
            <a:pPr lvl="1"/>
            <a:r>
              <a:rPr lang="en-US" sz="2400" b="1" dirty="0"/>
              <a:t>Model integrity: </a:t>
            </a:r>
            <a:r>
              <a:rPr lang="en-US" sz="2400" dirty="0"/>
              <a:t>the modeling structure.</a:t>
            </a:r>
          </a:p>
        </p:txBody>
      </p:sp>
    </p:spTree>
    <p:extLst>
      <p:ext uri="{BB962C8B-B14F-4D97-AF65-F5344CB8AC3E}">
        <p14:creationId xmlns:p14="http://schemas.microsoft.com/office/powerpoint/2010/main" val="36733290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4EA21-F641-B2BB-5621-227C9E18DB4A}"/>
              </a:ext>
            </a:extLst>
          </p:cNvPr>
          <p:cNvSpPr>
            <a:spLocks noGrp="1"/>
          </p:cNvSpPr>
          <p:nvPr>
            <p:ph type="title"/>
          </p:nvPr>
        </p:nvSpPr>
        <p:spPr/>
        <p:txBody>
          <a:bodyPr/>
          <a:lstStyle/>
          <a:p>
            <a:r>
              <a:rPr lang="en-US"/>
              <a:t>Design Compliance Reviews</a:t>
            </a:r>
          </a:p>
        </p:txBody>
      </p:sp>
      <p:sp>
        <p:nvSpPr>
          <p:cNvPr id="4" name="Text Placeholder 3">
            <a:extLst>
              <a:ext uri="{FF2B5EF4-FFF2-40B4-BE49-F238E27FC236}">
                <a16:creationId xmlns:a16="http://schemas.microsoft.com/office/drawing/2014/main" id="{E290DB79-E336-018C-1418-36FB78766777}"/>
              </a:ext>
            </a:extLst>
          </p:cNvPr>
          <p:cNvSpPr>
            <a:spLocks noGrp="1"/>
          </p:cNvSpPr>
          <p:nvPr>
            <p:ph type="body" sz="quarter" idx="10"/>
          </p:nvPr>
        </p:nvSpPr>
        <p:spPr>
          <a:xfrm>
            <a:off x="619759" y="1104595"/>
            <a:ext cx="10972165" cy="5220005"/>
          </a:xfrm>
        </p:spPr>
        <p:txBody>
          <a:bodyPr/>
          <a:lstStyle/>
          <a:p>
            <a:r>
              <a:rPr lang="en-US" dirty="0"/>
              <a:t>Addresses the conformance of the model with the design </a:t>
            </a:r>
            <a:r>
              <a:rPr lang="en-US" i="1" dirty="0"/>
              <a:t>and </a:t>
            </a:r>
            <a:r>
              <a:rPr lang="en-US" dirty="0"/>
              <a:t>the conformance of the design with the applicable codes, standards, and technical criteria. </a:t>
            </a:r>
          </a:p>
          <a:p>
            <a:r>
              <a:rPr lang="en-US" dirty="0"/>
              <a:t>Introduces the three design compliance review types:</a:t>
            </a:r>
          </a:p>
          <a:p>
            <a:pPr lvl="1"/>
            <a:r>
              <a:rPr lang="en-US" b="1" dirty="0"/>
              <a:t>Survey: </a:t>
            </a:r>
            <a:r>
              <a:rPr lang="en-US" dirty="0"/>
              <a:t>compliance with agency geomatics or survey specifications for developing and delivering existing conditions models.</a:t>
            </a:r>
          </a:p>
          <a:p>
            <a:pPr lvl="1"/>
            <a:r>
              <a:rPr lang="en-US" b="1" dirty="0"/>
              <a:t>Design Discipline: </a:t>
            </a:r>
            <a:r>
              <a:rPr lang="en-US" dirty="0"/>
              <a:t>overall functionality of the design and compliance with project requirements for design standards, design intent and project milestone deliverables, constructability, quantities, and cost estimates</a:t>
            </a:r>
          </a:p>
          <a:p>
            <a:pPr lvl="1"/>
            <a:r>
              <a:rPr lang="en-US" b="1" dirty="0"/>
              <a:t>Clash Detection &amp; Spatial Coordination: </a:t>
            </a:r>
            <a:r>
              <a:rPr lang="en-US" dirty="0"/>
              <a:t>analysis of each discipline model to evaluate the position of discipline specific model elements in relationship to each other as well as in relation to model elements from other disciplines.</a:t>
            </a:r>
          </a:p>
        </p:txBody>
      </p:sp>
    </p:spTree>
    <p:extLst>
      <p:ext uri="{BB962C8B-B14F-4D97-AF65-F5344CB8AC3E}">
        <p14:creationId xmlns:p14="http://schemas.microsoft.com/office/powerpoint/2010/main" val="3166285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47CBF0-A724-9491-9CAE-99EC90C22A77}"/>
              </a:ext>
            </a:extLst>
          </p:cNvPr>
          <p:cNvSpPr>
            <a:spLocks noGrp="1"/>
          </p:cNvSpPr>
          <p:nvPr>
            <p:ph type="title"/>
          </p:nvPr>
        </p:nvSpPr>
        <p:spPr/>
        <p:txBody>
          <a:bodyPr/>
          <a:lstStyle/>
          <a:p>
            <a:r>
              <a:rPr lang="en-US"/>
              <a:t>Roles and Responsibilities</a:t>
            </a:r>
          </a:p>
        </p:txBody>
      </p:sp>
      <p:sp>
        <p:nvSpPr>
          <p:cNvPr id="13" name="Text Placeholder 12">
            <a:extLst>
              <a:ext uri="{FF2B5EF4-FFF2-40B4-BE49-F238E27FC236}">
                <a16:creationId xmlns:a16="http://schemas.microsoft.com/office/drawing/2014/main" id="{3665E0BB-6FE2-7569-82C8-4B20DD8CD6A8}"/>
              </a:ext>
            </a:extLst>
          </p:cNvPr>
          <p:cNvSpPr>
            <a:spLocks noGrp="1"/>
          </p:cNvSpPr>
          <p:nvPr>
            <p:ph type="body" sz="quarter" idx="10"/>
          </p:nvPr>
        </p:nvSpPr>
        <p:spPr>
          <a:xfrm>
            <a:off x="609600" y="1219200"/>
            <a:ext cx="10972165" cy="4871720"/>
          </a:xfrm>
        </p:spPr>
        <p:txBody>
          <a:bodyPr/>
          <a:lstStyle/>
          <a:p>
            <a:pPr marL="0" indent="0">
              <a:buNone/>
            </a:pPr>
            <a:r>
              <a:rPr lang="en-US" sz="2400" dirty="0">
                <a:effectLst/>
                <a:latin typeface="Arial" panose="020B0604020202020204" pitchFamily="34" charset="0"/>
                <a:ea typeface="Times New Roman" panose="02020603050405020304" pitchFamily="18" charset="0"/>
                <a:cs typeface="Times New Roman" panose="02020603050405020304" pitchFamily="18" charset="0"/>
              </a:rPr>
              <a:t>Responsibilities of </a:t>
            </a:r>
            <a:r>
              <a:rPr lang="en-US" sz="2400" b="1" dirty="0">
                <a:effectLst/>
                <a:latin typeface="Arial" panose="020B0604020202020204" pitchFamily="34" charset="0"/>
                <a:ea typeface="Times New Roman" panose="02020603050405020304" pitchFamily="18" charset="0"/>
                <a:cs typeface="Times New Roman" panose="02020603050405020304" pitchFamily="18" charset="0"/>
              </a:rPr>
              <a:t>quality management roles </a:t>
            </a:r>
            <a:r>
              <a:rPr lang="en-US" sz="2400" dirty="0">
                <a:effectLst/>
                <a:latin typeface="Arial" panose="020B0604020202020204" pitchFamily="34" charset="0"/>
                <a:ea typeface="Times New Roman" panose="02020603050405020304" pitchFamily="18" charset="0"/>
                <a:cs typeface="Times New Roman" panose="02020603050405020304" pitchFamily="18" charset="0"/>
              </a:rPr>
              <a:t>include originator, reviewer, back checker, verifier, certifier, and auditor. </a:t>
            </a:r>
          </a:p>
          <a:p>
            <a:pPr marL="0" indent="0">
              <a:buNone/>
            </a:pPr>
            <a:r>
              <a:rPr lang="en-US" sz="2400" dirty="0">
                <a:effectLst/>
                <a:latin typeface="Arial" panose="020B0604020202020204" pitchFamily="34" charset="0"/>
                <a:ea typeface="Times New Roman" panose="02020603050405020304" pitchFamily="18" charset="0"/>
                <a:cs typeface="Times New Roman" panose="02020603050405020304" pitchFamily="18" charset="0"/>
              </a:rPr>
              <a:t>These responsibilities can be distributed across </a:t>
            </a:r>
            <a:r>
              <a:rPr lang="en-US" sz="2400" b="1" dirty="0">
                <a:effectLst/>
                <a:latin typeface="Arial" panose="020B0604020202020204" pitchFamily="34" charset="0"/>
                <a:ea typeface="Times New Roman" panose="02020603050405020304" pitchFamily="18" charset="0"/>
                <a:cs typeface="Times New Roman" panose="02020603050405020304" pitchFamily="18" charset="0"/>
              </a:rPr>
              <a:t>project roles </a:t>
            </a:r>
            <a:r>
              <a:rPr lang="en-US" sz="2400" dirty="0">
                <a:effectLst/>
                <a:latin typeface="Arial" panose="020B0604020202020204" pitchFamily="34" charset="0"/>
                <a:ea typeface="Times New Roman" panose="02020603050405020304" pitchFamily="18" charset="0"/>
                <a:cs typeface="Times New Roman" panose="02020603050405020304" pitchFamily="18" charset="0"/>
              </a:rPr>
              <a:t>depending on the project size and reviewer type such as:</a:t>
            </a:r>
            <a:endParaRPr lang="en-US" dirty="0"/>
          </a:p>
          <a:p>
            <a:pPr>
              <a:lnSpc>
                <a:spcPct val="100000"/>
              </a:lnSpc>
              <a:spcBef>
                <a:spcPts val="0"/>
              </a:spcBef>
              <a:spcAft>
                <a:spcPts val="0"/>
              </a:spcAft>
            </a:pPr>
            <a:r>
              <a:rPr lang="en-US" dirty="0"/>
              <a:t>Project Manager </a:t>
            </a:r>
          </a:p>
          <a:p>
            <a:pPr>
              <a:lnSpc>
                <a:spcPct val="100000"/>
              </a:lnSpc>
              <a:spcBef>
                <a:spcPts val="0"/>
              </a:spcBef>
              <a:spcAft>
                <a:spcPts val="0"/>
              </a:spcAft>
            </a:pPr>
            <a:r>
              <a:rPr lang="en-US" dirty="0"/>
              <a:t>Design Manager </a:t>
            </a:r>
          </a:p>
          <a:p>
            <a:pPr>
              <a:lnSpc>
                <a:spcPct val="100000"/>
              </a:lnSpc>
              <a:spcBef>
                <a:spcPts val="0"/>
              </a:spcBef>
              <a:spcAft>
                <a:spcPts val="0"/>
              </a:spcAft>
            </a:pPr>
            <a:r>
              <a:rPr lang="en-US" dirty="0"/>
              <a:t>Discipline Lead</a:t>
            </a:r>
          </a:p>
          <a:p>
            <a:pPr>
              <a:lnSpc>
                <a:spcPct val="100000"/>
              </a:lnSpc>
              <a:spcBef>
                <a:spcPts val="0"/>
              </a:spcBef>
              <a:spcAft>
                <a:spcPts val="0"/>
              </a:spcAft>
            </a:pPr>
            <a:r>
              <a:rPr lang="en-US" dirty="0"/>
              <a:t>CADD/BIM Manager</a:t>
            </a:r>
          </a:p>
          <a:p>
            <a:pPr>
              <a:lnSpc>
                <a:spcPct val="100000"/>
              </a:lnSpc>
              <a:spcBef>
                <a:spcPts val="0"/>
              </a:spcBef>
              <a:spcAft>
                <a:spcPts val="0"/>
              </a:spcAft>
            </a:pPr>
            <a:r>
              <a:rPr lang="en-US" dirty="0"/>
              <a:t>Discipline Model Manager</a:t>
            </a:r>
          </a:p>
          <a:p>
            <a:pPr>
              <a:lnSpc>
                <a:spcPct val="100000"/>
              </a:lnSpc>
              <a:spcBef>
                <a:spcPts val="0"/>
              </a:spcBef>
              <a:spcAft>
                <a:spcPts val="0"/>
              </a:spcAft>
            </a:pPr>
            <a:r>
              <a:rPr lang="en-US" dirty="0"/>
              <a:t>Model Authors</a:t>
            </a:r>
          </a:p>
          <a:p>
            <a:pPr>
              <a:lnSpc>
                <a:spcPct val="100000"/>
              </a:lnSpc>
              <a:spcBef>
                <a:spcPts val="0"/>
              </a:spcBef>
              <a:spcAft>
                <a:spcPts val="0"/>
              </a:spcAft>
            </a:pPr>
            <a:r>
              <a:rPr lang="en-US" dirty="0"/>
              <a:t>Quality Assurance Manager</a:t>
            </a:r>
          </a:p>
          <a:p>
            <a:pPr>
              <a:lnSpc>
                <a:spcPct val="100000"/>
              </a:lnSpc>
              <a:spcBef>
                <a:spcPts val="0"/>
              </a:spcBef>
              <a:spcAft>
                <a:spcPts val="0"/>
              </a:spcAft>
            </a:pPr>
            <a:endParaRPr lang="en-US" dirty="0"/>
          </a:p>
          <a:p>
            <a:pPr marL="0" indent="0">
              <a:lnSpc>
                <a:spcPct val="100000"/>
              </a:lnSpc>
              <a:spcBef>
                <a:spcPts val="0"/>
              </a:spcBef>
              <a:spcAft>
                <a:spcPts val="0"/>
              </a:spcAft>
              <a:buNone/>
            </a:pPr>
            <a:r>
              <a:rPr lang="en-US" sz="2400" dirty="0">
                <a:effectLst/>
                <a:latin typeface="Arial" panose="020B0604020202020204" pitchFamily="34" charset="0"/>
                <a:ea typeface="Times New Roman" panose="02020603050405020304" pitchFamily="18" charset="0"/>
                <a:cs typeface="Times New Roman" panose="02020603050405020304" pitchFamily="18" charset="0"/>
              </a:rPr>
              <a:t>Agencies can use Appendix C to correlate </a:t>
            </a:r>
            <a:r>
              <a:rPr lang="en-US" sz="2400" b="1" dirty="0">
                <a:effectLst/>
                <a:latin typeface="Arial" panose="020B0604020202020204" pitchFamily="34" charset="0"/>
                <a:ea typeface="Times New Roman" panose="02020603050405020304" pitchFamily="18" charset="0"/>
                <a:cs typeface="Times New Roman" panose="02020603050405020304" pitchFamily="18" charset="0"/>
              </a:rPr>
              <a:t>defined property sets </a:t>
            </a:r>
            <a:r>
              <a:rPr lang="en-US" sz="2400" dirty="0">
                <a:effectLst/>
                <a:latin typeface="Arial" panose="020B0604020202020204" pitchFamily="34" charset="0"/>
                <a:ea typeface="Times New Roman" panose="02020603050405020304" pitchFamily="18" charset="0"/>
                <a:cs typeface="Times New Roman" panose="02020603050405020304" pitchFamily="18" charset="0"/>
              </a:rPr>
              <a:t>that can be attributed to model files based on review fields for these responsibilities.</a:t>
            </a:r>
          </a:p>
          <a:p>
            <a:pPr>
              <a:lnSpc>
                <a:spcPct val="100000"/>
              </a:lnSpc>
              <a:spcBef>
                <a:spcPts val="0"/>
              </a:spcBef>
              <a:spcAft>
                <a:spcPts val="0"/>
              </a:spcAft>
            </a:pPr>
            <a:endParaRPr lang="en-US" dirty="0"/>
          </a:p>
        </p:txBody>
      </p:sp>
      <p:grpSp>
        <p:nvGrpSpPr>
          <p:cNvPr id="8" name="Group 7">
            <a:extLst>
              <a:ext uri="{FF2B5EF4-FFF2-40B4-BE49-F238E27FC236}">
                <a16:creationId xmlns:a16="http://schemas.microsoft.com/office/drawing/2014/main" id="{AD17A045-F9A5-4F4B-5E9E-C1F93A8C681A}"/>
              </a:ext>
              <a:ext uri="{C183D7F6-B498-43B3-948B-1728B52AA6E4}">
                <adec:decorative xmlns:adec="http://schemas.microsoft.com/office/drawing/2017/decorative" val="1"/>
              </a:ext>
            </a:extLst>
          </p:cNvPr>
          <p:cNvGrpSpPr/>
          <p:nvPr/>
        </p:nvGrpSpPr>
        <p:grpSpPr>
          <a:xfrm>
            <a:off x="6095682" y="2824952"/>
            <a:ext cx="4548054" cy="2319371"/>
            <a:chOff x="5638800" y="2971800"/>
            <a:chExt cx="1674982" cy="914400"/>
          </a:xfrm>
          <a:solidFill>
            <a:srgbClr val="22715B"/>
          </a:solidFill>
        </p:grpSpPr>
        <p:pic>
          <p:nvPicPr>
            <p:cNvPr id="6" name="Graphic 5" descr="Group with solid fill">
              <a:extLst>
                <a:ext uri="{FF2B5EF4-FFF2-40B4-BE49-F238E27FC236}">
                  <a16:creationId xmlns:a16="http://schemas.microsoft.com/office/drawing/2014/main" id="{796B2A85-F3F4-5CC6-F4E6-91228F5E14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38800" y="2971800"/>
              <a:ext cx="914400" cy="914400"/>
            </a:xfrm>
            <a:prstGeom prst="rect">
              <a:avLst/>
            </a:prstGeom>
          </p:spPr>
        </p:pic>
        <p:pic>
          <p:nvPicPr>
            <p:cNvPr id="7" name="Graphic 6" descr="Group with solid fill">
              <a:extLst>
                <a:ext uri="{FF2B5EF4-FFF2-40B4-BE49-F238E27FC236}">
                  <a16:creationId xmlns:a16="http://schemas.microsoft.com/office/drawing/2014/main" id="{5BA8C055-9044-5A15-CAAC-09A392F5B19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99382" y="2971800"/>
              <a:ext cx="914400" cy="914400"/>
            </a:xfrm>
            <a:prstGeom prst="rect">
              <a:avLst/>
            </a:prstGeom>
          </p:spPr>
        </p:pic>
      </p:grpSp>
    </p:spTree>
    <p:extLst>
      <p:ext uri="{BB962C8B-B14F-4D97-AF65-F5344CB8AC3E}">
        <p14:creationId xmlns:p14="http://schemas.microsoft.com/office/powerpoint/2010/main" val="3901942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B654E-D79C-3A82-6546-29EFA1F00661}"/>
              </a:ext>
            </a:extLst>
          </p:cNvPr>
          <p:cNvSpPr>
            <a:spLocks noGrp="1"/>
          </p:cNvSpPr>
          <p:nvPr>
            <p:ph type="title"/>
          </p:nvPr>
        </p:nvSpPr>
        <p:spPr/>
        <p:txBody>
          <a:bodyPr/>
          <a:lstStyle/>
          <a:p>
            <a:r>
              <a:rPr lang="en-US" dirty="0"/>
              <a:t>Quality Management Process for a Deliverable</a:t>
            </a:r>
          </a:p>
        </p:txBody>
      </p:sp>
      <p:sp>
        <p:nvSpPr>
          <p:cNvPr id="5" name="TextBox 4">
            <a:extLst>
              <a:ext uri="{FF2B5EF4-FFF2-40B4-BE49-F238E27FC236}">
                <a16:creationId xmlns:a16="http://schemas.microsoft.com/office/drawing/2014/main" id="{CC014A4B-67FE-2639-4936-95A43B439D33}"/>
              </a:ext>
            </a:extLst>
          </p:cNvPr>
          <p:cNvSpPr txBox="1"/>
          <p:nvPr/>
        </p:nvSpPr>
        <p:spPr>
          <a:xfrm>
            <a:off x="3326004" y="3838470"/>
            <a:ext cx="5205047" cy="1823576"/>
          </a:xfrm>
          <a:prstGeom prst="rect">
            <a:avLst/>
          </a:prstGeom>
          <a:noFill/>
        </p:spPr>
        <p:txBody>
          <a:bodyPr wrap="square" rtlCol="0">
            <a:spAutoFit/>
          </a:bodyPr>
          <a:lstStyle/>
          <a:p>
            <a:r>
              <a:rPr lang="en-US" sz="1050" dirty="0">
                <a:solidFill>
                  <a:schemeClr val="bg1"/>
                </a:solidFill>
              </a:rPr>
              <a:t>During the </a:t>
            </a:r>
            <a:r>
              <a:rPr lang="en-US" sz="1050" b="1" dirty="0">
                <a:solidFill>
                  <a:schemeClr val="bg1"/>
                </a:solidFill>
              </a:rPr>
              <a:t>initiate phase </a:t>
            </a:r>
            <a:r>
              <a:rPr lang="en-US" sz="1050" dirty="0">
                <a:solidFill>
                  <a:schemeClr val="bg1"/>
                </a:solidFill>
              </a:rPr>
              <a:t>of the quality management process, a six-step </a:t>
            </a:r>
            <a:r>
              <a:rPr lang="en-US" sz="1050" b="1" dirty="0">
                <a:solidFill>
                  <a:schemeClr val="bg1"/>
                </a:solidFill>
              </a:rPr>
              <a:t>review preparation process </a:t>
            </a:r>
            <a:r>
              <a:rPr lang="en-US" sz="1050" dirty="0">
                <a:solidFill>
                  <a:schemeClr val="bg1"/>
                </a:solidFill>
              </a:rPr>
              <a:t>is needed.</a:t>
            </a:r>
          </a:p>
          <a:p>
            <a:r>
              <a:rPr lang="en-US" sz="1050" dirty="0">
                <a:solidFill>
                  <a:schemeClr val="bg1"/>
                </a:solidFill>
              </a:rPr>
              <a:t>The six step process includes</a:t>
            </a:r>
          </a:p>
          <a:p>
            <a:pPr marL="171450" indent="-171450">
              <a:buFont typeface="Arial" panose="020B0604020202020204" pitchFamily="34" charset="0"/>
              <a:buChar char="•"/>
            </a:pPr>
            <a:r>
              <a:rPr lang="en-US" sz="1050" dirty="0">
                <a:solidFill>
                  <a:schemeClr val="bg1"/>
                </a:solidFill>
              </a:rPr>
              <a:t>Step 1 – Identify the reviewers</a:t>
            </a:r>
          </a:p>
          <a:p>
            <a:pPr marL="171450" indent="-171450">
              <a:buFont typeface="Arial" panose="020B0604020202020204" pitchFamily="34" charset="0"/>
              <a:buChar char="•"/>
            </a:pPr>
            <a:r>
              <a:rPr lang="en-US" sz="1050" dirty="0">
                <a:solidFill>
                  <a:schemeClr val="bg1"/>
                </a:solidFill>
              </a:rPr>
              <a:t>Step 2 – Notify the reviewers of upcoming review</a:t>
            </a:r>
          </a:p>
          <a:p>
            <a:pPr marL="171450" indent="-171450">
              <a:buFont typeface="Arial" panose="020B0604020202020204" pitchFamily="34" charset="0"/>
              <a:buChar char="•"/>
            </a:pPr>
            <a:r>
              <a:rPr lang="en-US" sz="1050" dirty="0">
                <a:solidFill>
                  <a:schemeClr val="bg1"/>
                </a:solidFill>
              </a:rPr>
              <a:t>Step 3 – Thoroughly check the work and rectify any issues</a:t>
            </a:r>
          </a:p>
          <a:p>
            <a:pPr marL="171450" indent="-171450">
              <a:buFont typeface="Arial" panose="020B0604020202020204" pitchFamily="34" charset="0"/>
              <a:buChar char="•"/>
            </a:pPr>
            <a:r>
              <a:rPr lang="en-US" sz="1050" dirty="0">
                <a:solidFill>
                  <a:schemeClr val="bg1"/>
                </a:solidFill>
              </a:rPr>
              <a:t>Step 4 – Prepare the review artifacts and populate as appropriate</a:t>
            </a:r>
          </a:p>
          <a:p>
            <a:pPr marL="171450" indent="-171450">
              <a:buFont typeface="Arial" panose="020B0604020202020204" pitchFamily="34" charset="0"/>
              <a:buChar char="•"/>
            </a:pPr>
            <a:r>
              <a:rPr lang="en-US" sz="1050" dirty="0">
                <a:solidFill>
                  <a:schemeClr val="bg1"/>
                </a:solidFill>
              </a:rPr>
              <a:t>Step 5 – Transmit the package of files and documents</a:t>
            </a:r>
          </a:p>
          <a:p>
            <a:pPr marL="171450" indent="-171450">
              <a:buFont typeface="Arial" panose="020B0604020202020204" pitchFamily="34" charset="0"/>
              <a:buChar char="•"/>
            </a:pPr>
            <a:r>
              <a:rPr lang="en-US" sz="1050" dirty="0">
                <a:solidFill>
                  <a:schemeClr val="bg1"/>
                </a:solidFill>
              </a:rPr>
              <a:t>Step 6 – Notify the reviewers that files are ready for review</a:t>
            </a:r>
          </a:p>
          <a:p>
            <a:endParaRPr lang="en-US" dirty="0"/>
          </a:p>
        </p:txBody>
      </p:sp>
      <p:pic>
        <p:nvPicPr>
          <p:cNvPr id="4" name="Picture 3">
            <a:extLst>
              <a:ext uri="{FF2B5EF4-FFF2-40B4-BE49-F238E27FC236}">
                <a16:creationId xmlns:a16="http://schemas.microsoft.com/office/drawing/2014/main" id="{CD5F0E50-84A8-A8EB-2DC0-98D7BE14F858}"/>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t="23202" b="17215"/>
          <a:stretch/>
        </p:blipFill>
        <p:spPr>
          <a:xfrm>
            <a:off x="187627" y="1007063"/>
            <a:ext cx="7600220" cy="1706044"/>
          </a:xfrm>
          <a:prstGeom prst="rect">
            <a:avLst/>
          </a:prstGeom>
        </p:spPr>
      </p:pic>
      <p:pic>
        <p:nvPicPr>
          <p:cNvPr id="6" name="Picture 5">
            <a:extLst>
              <a:ext uri="{FF2B5EF4-FFF2-40B4-BE49-F238E27FC236}">
                <a16:creationId xmlns:a16="http://schemas.microsoft.com/office/drawing/2014/main" id="{C8B46316-3AE6-25BA-86EA-3237C713DFAE}"/>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91068" y="3096506"/>
            <a:ext cx="9927976" cy="3193316"/>
          </a:xfrm>
          <a:prstGeom prst="rect">
            <a:avLst/>
          </a:prstGeom>
        </p:spPr>
      </p:pic>
      <p:sp>
        <p:nvSpPr>
          <p:cNvPr id="7" name="Arrow: Bent 6">
            <a:extLst>
              <a:ext uri="{FF2B5EF4-FFF2-40B4-BE49-F238E27FC236}">
                <a16:creationId xmlns:a16="http://schemas.microsoft.com/office/drawing/2014/main" id="{3759E5FB-C914-4064-4A06-EDEEE6DC1AC9}"/>
              </a:ext>
              <a:ext uri="{C183D7F6-B498-43B3-948B-1728B52AA6E4}">
                <adec:decorative xmlns:adec="http://schemas.microsoft.com/office/drawing/2017/decorative" val="1"/>
              </a:ext>
            </a:extLst>
          </p:cNvPr>
          <p:cNvSpPr/>
          <p:nvPr/>
        </p:nvSpPr>
        <p:spPr>
          <a:xfrm flipV="1">
            <a:off x="815535" y="2768803"/>
            <a:ext cx="775411" cy="1528877"/>
          </a:xfrm>
          <a:prstGeom prst="ben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Rectangle: Rounded Corners 7">
            <a:extLst>
              <a:ext uri="{FF2B5EF4-FFF2-40B4-BE49-F238E27FC236}">
                <a16:creationId xmlns:a16="http://schemas.microsoft.com/office/drawing/2014/main" id="{B42F252E-5214-CC04-4E6E-B125F64EBCB2}"/>
              </a:ext>
            </a:extLst>
          </p:cNvPr>
          <p:cNvSpPr/>
          <p:nvPr/>
        </p:nvSpPr>
        <p:spPr>
          <a:xfrm>
            <a:off x="8390534" y="1114958"/>
            <a:ext cx="3450063" cy="2209800"/>
          </a:xfrm>
          <a:prstGeom prst="roundRect">
            <a:avLst>
              <a:gd name="adj" fmla="val 13357"/>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Review preparation emphasizes the need to check one’s own work before submitting the work for review.</a:t>
            </a:r>
          </a:p>
        </p:txBody>
      </p:sp>
      <p:sp>
        <p:nvSpPr>
          <p:cNvPr id="3" name="TextBox 2">
            <a:extLst>
              <a:ext uri="{FF2B5EF4-FFF2-40B4-BE49-F238E27FC236}">
                <a16:creationId xmlns:a16="http://schemas.microsoft.com/office/drawing/2014/main" id="{9B340DB3-FEA3-2AF0-DC43-052098B861FA}"/>
              </a:ext>
              <a:ext uri="{C183D7F6-B498-43B3-948B-1728B52AA6E4}">
                <adec:decorative xmlns:adec="http://schemas.microsoft.com/office/drawing/2017/decorative" val="1"/>
              </a:ext>
            </a:extLst>
          </p:cNvPr>
          <p:cNvSpPr txBox="1"/>
          <p:nvPr/>
        </p:nvSpPr>
        <p:spPr>
          <a:xfrm>
            <a:off x="8741937" y="6420613"/>
            <a:ext cx="3450063" cy="461665"/>
          </a:xfrm>
          <a:prstGeom prst="rect">
            <a:avLst/>
          </a:prstGeom>
          <a:noFill/>
        </p:spPr>
        <p:txBody>
          <a:bodyPr wrap="square" rtlCol="0">
            <a:spAutoFit/>
          </a:bodyPr>
          <a:lstStyle/>
          <a:p>
            <a:r>
              <a:rPr lang="en-US" sz="1200" dirty="0"/>
              <a:t>Illustrations: Figure 8 in </a:t>
            </a:r>
            <a:r>
              <a:rPr lang="en-US" sz="1200" i="1" dirty="0"/>
              <a:t>NCHRP Research Report 1153</a:t>
            </a:r>
            <a:endParaRPr lang="en-US" sz="1400" dirty="0"/>
          </a:p>
        </p:txBody>
      </p:sp>
    </p:spTree>
    <p:extLst>
      <p:ext uri="{BB962C8B-B14F-4D97-AF65-F5344CB8AC3E}">
        <p14:creationId xmlns:p14="http://schemas.microsoft.com/office/powerpoint/2010/main" val="2188011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AC6E9-FE4A-2285-A8E1-B980DB594642}"/>
              </a:ext>
            </a:extLst>
          </p:cNvPr>
          <p:cNvSpPr>
            <a:spLocks noGrp="1"/>
          </p:cNvSpPr>
          <p:nvPr>
            <p:ph type="title"/>
          </p:nvPr>
        </p:nvSpPr>
        <p:spPr/>
        <p:txBody>
          <a:bodyPr/>
          <a:lstStyle/>
          <a:p>
            <a:r>
              <a:rPr lang="en-US"/>
              <a:t>Project Objectives</a:t>
            </a:r>
          </a:p>
        </p:txBody>
      </p:sp>
      <p:sp>
        <p:nvSpPr>
          <p:cNvPr id="6" name="TextBox 5">
            <a:extLst>
              <a:ext uri="{FF2B5EF4-FFF2-40B4-BE49-F238E27FC236}">
                <a16:creationId xmlns:a16="http://schemas.microsoft.com/office/drawing/2014/main" id="{AFFF8BB4-EC65-2C3F-B4BD-7452B3F9113A}"/>
              </a:ext>
            </a:extLst>
          </p:cNvPr>
          <p:cNvSpPr txBox="1"/>
          <p:nvPr/>
        </p:nvSpPr>
        <p:spPr>
          <a:xfrm>
            <a:off x="1707931" y="2090172"/>
            <a:ext cx="8776137" cy="2677656"/>
          </a:xfrm>
          <a:prstGeom prst="rect">
            <a:avLst/>
          </a:prstGeom>
          <a:solidFill>
            <a:srgbClr val="22715B"/>
          </a:solidFill>
        </p:spPr>
        <p:style>
          <a:lnRef idx="0">
            <a:schemeClr val="accent4"/>
          </a:lnRef>
          <a:fillRef idx="3">
            <a:schemeClr val="accent4"/>
          </a:fillRef>
          <a:effectRef idx="3">
            <a:schemeClr val="accent4"/>
          </a:effectRef>
          <a:fontRef idx="minor">
            <a:schemeClr val="lt1"/>
          </a:fontRef>
        </p:style>
        <p:txBody>
          <a:bodyPr wrap="square">
            <a:spAutoFit/>
          </a:bodyPr>
          <a:lstStyle/>
          <a:p>
            <a:pPr algn="ctr"/>
            <a:endParaRPr lang="en-US" sz="2800" b="0" i="0" dirty="0">
              <a:solidFill>
                <a:schemeClr val="bg1"/>
              </a:solidFill>
              <a:effectLst/>
              <a:latin typeface="Arial" panose="020B0604020202020204" pitchFamily="34" charset="0"/>
            </a:endParaRPr>
          </a:p>
          <a:p>
            <a:pPr algn="ctr"/>
            <a:r>
              <a:rPr lang="en-US" sz="2800" b="0" i="0" dirty="0">
                <a:solidFill>
                  <a:schemeClr val="bg1"/>
                </a:solidFill>
                <a:effectLst/>
                <a:latin typeface="Arial" panose="020B0604020202020204" pitchFamily="34" charset="0"/>
              </a:rPr>
              <a:t>The objective of this research is to provide a guide to assist State DOTs with developing quality management processes for 3D model-based approach for project development and delivery</a:t>
            </a:r>
          </a:p>
          <a:p>
            <a:pPr algn="ctr"/>
            <a:endParaRPr lang="en-US" sz="2800" dirty="0">
              <a:solidFill>
                <a:schemeClr val="bg1"/>
              </a:solidFill>
            </a:endParaRPr>
          </a:p>
        </p:txBody>
      </p:sp>
    </p:spTree>
    <p:extLst>
      <p:ext uri="{BB962C8B-B14F-4D97-AF65-F5344CB8AC3E}">
        <p14:creationId xmlns:p14="http://schemas.microsoft.com/office/powerpoint/2010/main" val="29531338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E55C24F-9C10-E656-F88B-9E296EA31D80}"/>
              </a:ext>
            </a:extLst>
          </p:cNvPr>
          <p:cNvSpPr>
            <a:spLocks noGrp="1"/>
          </p:cNvSpPr>
          <p:nvPr>
            <p:ph type="title"/>
          </p:nvPr>
        </p:nvSpPr>
        <p:spPr>
          <a:xfrm>
            <a:off x="609600" y="217702"/>
            <a:ext cx="10972800" cy="838200"/>
          </a:xfrm>
        </p:spPr>
        <p:txBody>
          <a:bodyPr/>
          <a:lstStyle/>
          <a:p>
            <a:r>
              <a:rPr lang="en-US" dirty="0"/>
              <a:t>Quality Management Process for a Deliverable Continued</a:t>
            </a:r>
          </a:p>
        </p:txBody>
      </p:sp>
      <p:sp>
        <p:nvSpPr>
          <p:cNvPr id="4" name="TextBox 3">
            <a:extLst>
              <a:ext uri="{FF2B5EF4-FFF2-40B4-BE49-F238E27FC236}">
                <a16:creationId xmlns:a16="http://schemas.microsoft.com/office/drawing/2014/main" id="{B6EDEF75-3208-6936-A691-A01C17E55D19}"/>
              </a:ext>
            </a:extLst>
          </p:cNvPr>
          <p:cNvSpPr txBox="1"/>
          <p:nvPr/>
        </p:nvSpPr>
        <p:spPr>
          <a:xfrm>
            <a:off x="1296388" y="1239773"/>
            <a:ext cx="4531807" cy="1477328"/>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US" sz="1200" dirty="0">
                <a:solidFill>
                  <a:schemeClr val="bg1"/>
                </a:solidFill>
              </a:rPr>
              <a:t>During the </a:t>
            </a:r>
            <a:r>
              <a:rPr lang="en-US" sz="1200" b="1" dirty="0">
                <a:solidFill>
                  <a:schemeClr val="bg1"/>
                </a:solidFill>
              </a:rPr>
              <a:t>check phase </a:t>
            </a:r>
            <a:r>
              <a:rPr lang="en-US" sz="1200" dirty="0">
                <a:solidFill>
                  <a:schemeClr val="bg1"/>
                </a:solidFill>
              </a:rPr>
              <a:t>of the quality management process, a three-step </a:t>
            </a:r>
            <a:r>
              <a:rPr lang="en-US" sz="1200" b="1" dirty="0">
                <a:solidFill>
                  <a:schemeClr val="bg1"/>
                </a:solidFill>
              </a:rPr>
              <a:t>review process </a:t>
            </a:r>
            <a:r>
              <a:rPr lang="en-US" sz="1200" dirty="0">
                <a:solidFill>
                  <a:schemeClr val="bg1"/>
                </a:solidFill>
              </a:rPr>
              <a:t>is needed.</a:t>
            </a:r>
          </a:p>
          <a:p>
            <a:pPr marL="0" marR="0" lvl="0" indent="0" algn="l" defTabSz="914354" rtl="0" eaLnBrk="1" fontAlgn="auto" latinLnBrk="0" hangingPunct="1">
              <a:lnSpc>
                <a:spcPct val="100000"/>
              </a:lnSpc>
              <a:spcBef>
                <a:spcPts val="0"/>
              </a:spcBef>
              <a:spcAft>
                <a:spcPts val="0"/>
              </a:spcAft>
              <a:buClrTx/>
              <a:buSzTx/>
              <a:buFontTx/>
              <a:buNone/>
              <a:tabLst/>
              <a:defRPr/>
            </a:pPr>
            <a:r>
              <a:rPr lang="en-US" sz="1200" dirty="0">
                <a:solidFill>
                  <a:schemeClr val="bg1"/>
                </a:solidFill>
              </a:rPr>
              <a:t>The review process consists of</a:t>
            </a:r>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bg1"/>
                </a:solidFill>
              </a:rPr>
              <a:t>Step 1 – Isolate the content in the model</a:t>
            </a:r>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bg1"/>
                </a:solidFill>
              </a:rPr>
              <a:t>Step 2 – Compare it to the standard</a:t>
            </a:r>
          </a:p>
          <a:p>
            <a:pPr marL="171450" marR="0" lvl="0" indent="-171450" algn="l"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bg1"/>
                </a:solidFill>
              </a:rPr>
              <a:t>Step 3 – Document the check, and log any issues</a:t>
            </a:r>
          </a:p>
          <a:p>
            <a:endParaRPr lang="en-US" dirty="0"/>
          </a:p>
        </p:txBody>
      </p:sp>
      <p:sp>
        <p:nvSpPr>
          <p:cNvPr id="7" name="Rectangle: Rounded Corners 6">
            <a:extLst>
              <a:ext uri="{FF2B5EF4-FFF2-40B4-BE49-F238E27FC236}">
                <a16:creationId xmlns:a16="http://schemas.microsoft.com/office/drawing/2014/main" id="{799888C3-7575-D85D-2DAE-183840CEBF66}"/>
              </a:ext>
            </a:extLst>
          </p:cNvPr>
          <p:cNvSpPr/>
          <p:nvPr/>
        </p:nvSpPr>
        <p:spPr>
          <a:xfrm>
            <a:off x="790805" y="4516410"/>
            <a:ext cx="10911840" cy="1790823"/>
          </a:xfrm>
          <a:prstGeom prst="roundRect">
            <a:avLst>
              <a:gd name="adj" fmla="val 12929"/>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300"/>
              </a:spcAft>
            </a:pPr>
            <a:r>
              <a:rPr lang="en-US" sz="2400" dirty="0"/>
              <a:t>The high-level procedure for Design Intent reviews is relatively simple, but in practice it requires two distinct skillsets: </a:t>
            </a:r>
          </a:p>
          <a:p>
            <a:pPr marL="457200" indent="-457200">
              <a:buFont typeface="+mj-lt"/>
              <a:buAutoNum type="arabicPeriod"/>
            </a:pPr>
            <a:r>
              <a:rPr lang="en-US" sz="2400" dirty="0"/>
              <a:t>Domain expertise to navigate the design standards, and </a:t>
            </a:r>
          </a:p>
          <a:p>
            <a:pPr marL="457200" indent="-457200">
              <a:buFont typeface="+mj-lt"/>
              <a:buAutoNum type="arabicPeriod"/>
            </a:pPr>
            <a:r>
              <a:rPr lang="en-US" sz="2400" dirty="0"/>
              <a:t>Modeling skills to open the file, isolate content, and view the properties.</a:t>
            </a:r>
          </a:p>
        </p:txBody>
      </p:sp>
      <p:sp>
        <p:nvSpPr>
          <p:cNvPr id="2" name="Title 1">
            <a:extLst>
              <a:ext uri="{FF2B5EF4-FFF2-40B4-BE49-F238E27FC236}">
                <a16:creationId xmlns:a16="http://schemas.microsoft.com/office/drawing/2014/main" id="{85F66A87-B808-4994-01E8-8AF2126FB58A}"/>
              </a:ext>
            </a:extLst>
          </p:cNvPr>
          <p:cNvSpPr txBox="1">
            <a:spLocks noGrp="1"/>
          </p:cNvSpPr>
          <p:nvPr>
            <p:ph type="title" idx="4294967295"/>
          </p:nvPr>
        </p:nvSpPr>
        <p:spPr>
          <a:xfrm>
            <a:off x="8741937" y="6420613"/>
            <a:ext cx="3450063"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Illustrations: Figure 7 in </a:t>
            </a:r>
            <a:r>
              <a:rPr lang="en-US" sz="1200" b="0" i="1" dirty="0"/>
              <a:t>NCHRP Research Report 1153</a:t>
            </a:r>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Arrow: Bent 8">
            <a:extLst>
              <a:ext uri="{FF2B5EF4-FFF2-40B4-BE49-F238E27FC236}">
                <a16:creationId xmlns:a16="http://schemas.microsoft.com/office/drawing/2014/main" id="{E34FD4F1-0611-7550-3005-239702089BB2}"/>
              </a:ext>
              <a:ext uri="{C183D7F6-B498-43B3-948B-1728B52AA6E4}">
                <adec:decorative xmlns:adec="http://schemas.microsoft.com/office/drawing/2017/decorative" val="1"/>
              </a:ext>
            </a:extLst>
          </p:cNvPr>
          <p:cNvSpPr/>
          <p:nvPr/>
        </p:nvSpPr>
        <p:spPr>
          <a:xfrm flipV="1">
            <a:off x="1865323" y="2548245"/>
            <a:ext cx="2435904" cy="946094"/>
          </a:xfrm>
          <a:prstGeom prst="ben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5" name="Picture 4">
            <a:extLst>
              <a:ext uri="{FF2B5EF4-FFF2-40B4-BE49-F238E27FC236}">
                <a16:creationId xmlns:a16="http://schemas.microsoft.com/office/drawing/2014/main" id="{29E746C0-AACF-9240-EF03-6AE361866CD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978320" y="887191"/>
            <a:ext cx="5886760" cy="3515396"/>
          </a:xfrm>
          <a:prstGeom prst="rect">
            <a:avLst/>
          </a:prstGeom>
        </p:spPr>
      </p:pic>
      <p:pic>
        <p:nvPicPr>
          <p:cNvPr id="8" name="Picture 7">
            <a:extLst>
              <a:ext uri="{FF2B5EF4-FFF2-40B4-BE49-F238E27FC236}">
                <a16:creationId xmlns:a16="http://schemas.microsoft.com/office/drawing/2014/main" id="{F2AB3548-ED47-40D7-74A5-E6408C9771AD}"/>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3202" b="17215"/>
          <a:stretch/>
        </p:blipFill>
        <p:spPr>
          <a:xfrm>
            <a:off x="338356" y="1239773"/>
            <a:ext cx="5489839" cy="1232320"/>
          </a:xfrm>
          <a:prstGeom prst="rect">
            <a:avLst/>
          </a:prstGeom>
        </p:spPr>
      </p:pic>
    </p:spTree>
    <p:extLst>
      <p:ext uri="{BB962C8B-B14F-4D97-AF65-F5344CB8AC3E}">
        <p14:creationId xmlns:p14="http://schemas.microsoft.com/office/powerpoint/2010/main" val="37806198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47CBF0-A724-9491-9CAE-99EC90C22A77}"/>
              </a:ext>
            </a:extLst>
          </p:cNvPr>
          <p:cNvSpPr>
            <a:spLocks noGrp="1"/>
          </p:cNvSpPr>
          <p:nvPr>
            <p:ph type="title"/>
          </p:nvPr>
        </p:nvSpPr>
        <p:spPr/>
        <p:txBody>
          <a:bodyPr/>
          <a:lstStyle/>
          <a:p>
            <a:r>
              <a:rPr lang="en-US"/>
              <a:t>Review Process and Preparation</a:t>
            </a:r>
          </a:p>
        </p:txBody>
      </p:sp>
      <p:pic>
        <p:nvPicPr>
          <p:cNvPr id="7" name="Picture 6">
            <a:extLst>
              <a:ext uri="{FF2B5EF4-FFF2-40B4-BE49-F238E27FC236}">
                <a16:creationId xmlns:a16="http://schemas.microsoft.com/office/drawing/2014/main" id="{8B3CABF9-8A89-4F05-6911-8A343163503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53542" y="3697131"/>
            <a:ext cx="8158061" cy="2980715"/>
          </a:xfrm>
          <a:prstGeom prst="rect">
            <a:avLst/>
          </a:prstGeom>
        </p:spPr>
      </p:pic>
      <p:sp>
        <p:nvSpPr>
          <p:cNvPr id="9" name="TextBox 8">
            <a:extLst>
              <a:ext uri="{FF2B5EF4-FFF2-40B4-BE49-F238E27FC236}">
                <a16:creationId xmlns:a16="http://schemas.microsoft.com/office/drawing/2014/main" id="{49A35545-1F29-4DFC-F0E1-7E59F3029C65}"/>
              </a:ext>
            </a:extLst>
          </p:cNvPr>
          <p:cNvSpPr txBox="1"/>
          <p:nvPr/>
        </p:nvSpPr>
        <p:spPr>
          <a:xfrm>
            <a:off x="1207009" y="781521"/>
            <a:ext cx="9838942" cy="2793842"/>
          </a:xfrm>
          <a:prstGeom prst="rect">
            <a:avLst/>
          </a:prstGeom>
          <a:noFill/>
        </p:spPr>
        <p:txBody>
          <a:bodyPr wrap="square">
            <a:spAutoFit/>
          </a:bodyPr>
          <a:lstStyle/>
          <a:p>
            <a:pPr>
              <a:lnSpc>
                <a:spcPct val="150000"/>
              </a:lnSpc>
            </a:pPr>
            <a:r>
              <a:rPr lang="en-US" sz="2400" dirty="0"/>
              <a:t>4 key areas that need to be updated</a:t>
            </a:r>
          </a:p>
          <a:p>
            <a:pPr marL="342900" indent="-342900">
              <a:lnSpc>
                <a:spcPct val="150000"/>
              </a:lnSpc>
              <a:buFont typeface="Arial" panose="020B0604020202020204" pitchFamily="34" charset="0"/>
              <a:buChar char="•"/>
            </a:pPr>
            <a:r>
              <a:rPr lang="en-US" sz="2400" dirty="0"/>
              <a:t>Review Timeline with new review types</a:t>
            </a:r>
          </a:p>
          <a:p>
            <a:pPr marL="342900" indent="-342900">
              <a:lnSpc>
                <a:spcPct val="150000"/>
              </a:lnSpc>
              <a:buFont typeface="Arial" panose="020B0604020202020204" pitchFamily="34" charset="0"/>
              <a:buChar char="•"/>
            </a:pPr>
            <a:r>
              <a:rPr lang="en-US" sz="2400" dirty="0"/>
              <a:t>Preparing a Model for Review</a:t>
            </a:r>
          </a:p>
          <a:p>
            <a:pPr marL="342900" indent="-342900">
              <a:lnSpc>
                <a:spcPct val="150000"/>
              </a:lnSpc>
              <a:buFont typeface="Arial" panose="020B0604020202020204" pitchFamily="34" charset="0"/>
              <a:buChar char="•"/>
            </a:pPr>
            <a:r>
              <a:rPr lang="en-US" sz="2400" dirty="0"/>
              <a:t>Review Protocols</a:t>
            </a:r>
          </a:p>
          <a:p>
            <a:pPr marL="342900" indent="-342900">
              <a:lnSpc>
                <a:spcPct val="150000"/>
              </a:lnSpc>
              <a:buFont typeface="Arial" panose="020B0604020202020204" pitchFamily="34" charset="0"/>
              <a:buChar char="•"/>
            </a:pPr>
            <a:r>
              <a:rPr lang="en-US" sz="2400" dirty="0"/>
              <a:t>Standardizing Clash Routines</a:t>
            </a:r>
          </a:p>
        </p:txBody>
      </p:sp>
      <p:sp>
        <p:nvSpPr>
          <p:cNvPr id="10" name="Rectangle: Rounded Corners 9">
            <a:extLst>
              <a:ext uri="{FF2B5EF4-FFF2-40B4-BE49-F238E27FC236}">
                <a16:creationId xmlns:a16="http://schemas.microsoft.com/office/drawing/2014/main" id="{46E9822A-85F8-1883-E815-AD3F62FEA0DD}"/>
              </a:ext>
            </a:extLst>
          </p:cNvPr>
          <p:cNvSpPr/>
          <p:nvPr/>
        </p:nvSpPr>
        <p:spPr>
          <a:xfrm>
            <a:off x="7907731" y="827156"/>
            <a:ext cx="3830727" cy="2525820"/>
          </a:xfrm>
          <a:prstGeom prst="roundRect">
            <a:avLst>
              <a:gd name="adj" fmla="val 8558"/>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Section 4.5.3 provides guidance to agencies to establish their own review protocols. Appendix E provides an example set of review protocols.</a:t>
            </a:r>
          </a:p>
        </p:txBody>
      </p:sp>
      <p:sp>
        <p:nvSpPr>
          <p:cNvPr id="11" name="Arrow: Bent 10">
            <a:extLst>
              <a:ext uri="{FF2B5EF4-FFF2-40B4-BE49-F238E27FC236}">
                <a16:creationId xmlns:a16="http://schemas.microsoft.com/office/drawing/2014/main" id="{7CE8D40E-78F9-0FFC-0CF4-7DACAAB69E7F}"/>
              </a:ext>
              <a:ext uri="{C183D7F6-B498-43B3-948B-1728B52AA6E4}">
                <adec:decorative xmlns:adec="http://schemas.microsoft.com/office/drawing/2017/decorative" val="1"/>
              </a:ext>
            </a:extLst>
          </p:cNvPr>
          <p:cNvSpPr/>
          <p:nvPr/>
        </p:nvSpPr>
        <p:spPr>
          <a:xfrm rot="16200000" flipH="1">
            <a:off x="-203089" y="2215430"/>
            <a:ext cx="2066729" cy="753467"/>
          </a:xfrm>
          <a:prstGeom prst="ben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Right 11">
            <a:extLst>
              <a:ext uri="{FF2B5EF4-FFF2-40B4-BE49-F238E27FC236}">
                <a16:creationId xmlns:a16="http://schemas.microsoft.com/office/drawing/2014/main" id="{58EC5CCB-2158-90BD-EBE8-F613B3FF496F}"/>
              </a:ext>
              <a:ext uri="{C183D7F6-B498-43B3-948B-1728B52AA6E4}">
                <adec:decorative xmlns:adec="http://schemas.microsoft.com/office/drawing/2017/decorative" val="1"/>
              </a:ext>
            </a:extLst>
          </p:cNvPr>
          <p:cNvSpPr/>
          <p:nvPr/>
        </p:nvSpPr>
        <p:spPr>
          <a:xfrm>
            <a:off x="4140403" y="2580747"/>
            <a:ext cx="3647846"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8476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EDDED-003D-A715-9EDD-1EA3A46A8B52}"/>
              </a:ext>
            </a:extLst>
          </p:cNvPr>
          <p:cNvSpPr>
            <a:spLocks noGrp="1"/>
          </p:cNvSpPr>
          <p:nvPr>
            <p:ph type="title"/>
          </p:nvPr>
        </p:nvSpPr>
        <p:spPr/>
        <p:txBody>
          <a:bodyPr/>
          <a:lstStyle/>
          <a:p>
            <a:r>
              <a:rPr lang="en-US"/>
              <a:t>Competencies</a:t>
            </a:r>
          </a:p>
        </p:txBody>
      </p:sp>
      <p:sp>
        <p:nvSpPr>
          <p:cNvPr id="7" name="TextBox 6">
            <a:extLst>
              <a:ext uri="{FF2B5EF4-FFF2-40B4-BE49-F238E27FC236}">
                <a16:creationId xmlns:a16="http://schemas.microsoft.com/office/drawing/2014/main" id="{4D7D608F-9DD2-93D4-2D29-E35637171259}"/>
              </a:ext>
            </a:extLst>
          </p:cNvPr>
          <p:cNvSpPr txBox="1"/>
          <p:nvPr/>
        </p:nvSpPr>
        <p:spPr>
          <a:xfrm>
            <a:off x="1179968" y="706212"/>
            <a:ext cx="6597078" cy="2239844"/>
          </a:xfrm>
          <a:prstGeom prst="rect">
            <a:avLst/>
          </a:prstGeom>
          <a:noFill/>
        </p:spPr>
        <p:txBody>
          <a:bodyPr wrap="square">
            <a:spAutoFit/>
          </a:bodyPr>
          <a:lstStyle/>
          <a:p>
            <a:pPr>
              <a:lnSpc>
                <a:spcPct val="150000"/>
              </a:lnSpc>
            </a:pPr>
            <a:r>
              <a:rPr lang="en-US" sz="2400" dirty="0"/>
              <a:t>Competencies included in Appendix D</a:t>
            </a:r>
          </a:p>
          <a:p>
            <a:pPr marL="342900" indent="-342900">
              <a:lnSpc>
                <a:spcPct val="150000"/>
              </a:lnSpc>
              <a:buFont typeface="Arial" panose="020B0604020202020204" pitchFamily="34" charset="0"/>
              <a:buChar char="•"/>
            </a:pPr>
            <a:r>
              <a:rPr lang="en-US" sz="2400" dirty="0"/>
              <a:t>CADD</a:t>
            </a:r>
          </a:p>
          <a:p>
            <a:pPr marL="342900" indent="-342900">
              <a:lnSpc>
                <a:spcPct val="150000"/>
              </a:lnSpc>
              <a:buFont typeface="Arial" panose="020B0604020202020204" pitchFamily="34" charset="0"/>
              <a:buChar char="•"/>
            </a:pPr>
            <a:r>
              <a:rPr lang="en-US" sz="2400" dirty="0"/>
              <a:t>Common Data Environment</a:t>
            </a:r>
          </a:p>
          <a:p>
            <a:pPr marL="342900" indent="-342900">
              <a:lnSpc>
                <a:spcPct val="150000"/>
              </a:lnSpc>
              <a:buFont typeface="Arial" panose="020B0604020202020204" pitchFamily="34" charset="0"/>
              <a:buChar char="•"/>
            </a:pPr>
            <a:r>
              <a:rPr lang="en-US" sz="2400" dirty="0"/>
              <a:t>Design </a:t>
            </a:r>
          </a:p>
        </p:txBody>
      </p:sp>
      <p:sp>
        <p:nvSpPr>
          <p:cNvPr id="4" name="Rectangle: Rounded Corners 3">
            <a:extLst>
              <a:ext uri="{FF2B5EF4-FFF2-40B4-BE49-F238E27FC236}">
                <a16:creationId xmlns:a16="http://schemas.microsoft.com/office/drawing/2014/main" id="{C2838378-FA90-87BC-0492-2DF3BA83A505}"/>
              </a:ext>
            </a:extLst>
          </p:cNvPr>
          <p:cNvSpPr/>
          <p:nvPr/>
        </p:nvSpPr>
        <p:spPr>
          <a:xfrm>
            <a:off x="6963508" y="381000"/>
            <a:ext cx="4774950" cy="2253040"/>
          </a:xfrm>
          <a:prstGeom prst="roundRect">
            <a:avLst>
              <a:gd name="adj" fmla="val 8558"/>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Appendix D contains a library of competencies organized in categories and sub-categories</a:t>
            </a:r>
          </a:p>
        </p:txBody>
      </p:sp>
      <p:sp>
        <p:nvSpPr>
          <p:cNvPr id="11" name="Rectangle: Rounded Corners 10">
            <a:extLst>
              <a:ext uri="{FF2B5EF4-FFF2-40B4-BE49-F238E27FC236}">
                <a16:creationId xmlns:a16="http://schemas.microsoft.com/office/drawing/2014/main" id="{06A5D53C-63C1-6401-C81C-558CADBB29F6}"/>
              </a:ext>
            </a:extLst>
          </p:cNvPr>
          <p:cNvSpPr/>
          <p:nvPr/>
        </p:nvSpPr>
        <p:spPr>
          <a:xfrm>
            <a:off x="4671590" y="5497513"/>
            <a:ext cx="7351414" cy="1161390"/>
          </a:xfrm>
          <a:prstGeom prst="roundRect">
            <a:avLst>
              <a:gd name="adj" fmla="val 8558"/>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Competencies can be used to develop and expand review types and develop customized training content for specific roles</a:t>
            </a:r>
          </a:p>
        </p:txBody>
      </p:sp>
      <p:sp>
        <p:nvSpPr>
          <p:cNvPr id="8" name="Arrow: Bent 7">
            <a:extLst>
              <a:ext uri="{FF2B5EF4-FFF2-40B4-BE49-F238E27FC236}">
                <a16:creationId xmlns:a16="http://schemas.microsoft.com/office/drawing/2014/main" id="{9A47F961-C390-B188-FE97-BC506AF67EF7}"/>
              </a:ext>
              <a:ext uri="{C183D7F6-B498-43B3-948B-1728B52AA6E4}">
                <adec:decorative xmlns:adec="http://schemas.microsoft.com/office/drawing/2017/decorative" val="1"/>
              </a:ext>
            </a:extLst>
          </p:cNvPr>
          <p:cNvSpPr/>
          <p:nvPr/>
        </p:nvSpPr>
        <p:spPr>
          <a:xfrm rot="16200000" flipH="1">
            <a:off x="34189" y="1937960"/>
            <a:ext cx="1565134" cy="726426"/>
          </a:xfrm>
          <a:prstGeom prst="ben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 name="Picture 9">
            <a:extLst>
              <a:ext uri="{FF2B5EF4-FFF2-40B4-BE49-F238E27FC236}">
                <a16:creationId xmlns:a16="http://schemas.microsoft.com/office/drawing/2014/main" id="{F5A8202D-E892-1F4A-ED1A-084D1C23746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47049" y="3174308"/>
            <a:ext cx="9982955" cy="2253040"/>
          </a:xfrm>
          <a:prstGeom prst="rect">
            <a:avLst/>
          </a:prstGeom>
        </p:spPr>
      </p:pic>
      <p:sp>
        <p:nvSpPr>
          <p:cNvPr id="12" name="Arrow: Bent 11">
            <a:extLst>
              <a:ext uri="{FF2B5EF4-FFF2-40B4-BE49-F238E27FC236}">
                <a16:creationId xmlns:a16="http://schemas.microsoft.com/office/drawing/2014/main" id="{842CF7DC-951E-30FE-9B0A-B9322226A4D4}"/>
              </a:ext>
              <a:ext uri="{C183D7F6-B498-43B3-948B-1728B52AA6E4}">
                <adec:decorative xmlns:adec="http://schemas.microsoft.com/office/drawing/2017/decorative" val="1"/>
              </a:ext>
            </a:extLst>
          </p:cNvPr>
          <p:cNvSpPr/>
          <p:nvPr/>
        </p:nvSpPr>
        <p:spPr>
          <a:xfrm rot="16200000">
            <a:off x="3611216" y="5370547"/>
            <a:ext cx="810490" cy="924092"/>
          </a:xfrm>
          <a:prstGeom prst="ben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7938785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55717-1DDB-486A-B5CA-29BC56DF171C}"/>
              </a:ext>
            </a:extLst>
          </p:cNvPr>
          <p:cNvSpPr>
            <a:spLocks noGrp="1"/>
          </p:cNvSpPr>
          <p:nvPr>
            <p:ph type="title"/>
          </p:nvPr>
        </p:nvSpPr>
        <p:spPr/>
        <p:txBody>
          <a:bodyPr/>
          <a:lstStyle/>
          <a:p>
            <a:r>
              <a:rPr lang="en-US"/>
              <a:t>Review Procedures</a:t>
            </a:r>
          </a:p>
        </p:txBody>
      </p:sp>
      <p:sp>
        <p:nvSpPr>
          <p:cNvPr id="7" name="Rectangle: Rounded Corners 6">
            <a:extLst>
              <a:ext uri="{FF2B5EF4-FFF2-40B4-BE49-F238E27FC236}">
                <a16:creationId xmlns:a16="http://schemas.microsoft.com/office/drawing/2014/main" id="{AEBC9A79-7C9E-1DCA-F1E4-A483101CD7FE}"/>
              </a:ext>
            </a:extLst>
          </p:cNvPr>
          <p:cNvSpPr/>
          <p:nvPr/>
        </p:nvSpPr>
        <p:spPr>
          <a:xfrm>
            <a:off x="5685781" y="652502"/>
            <a:ext cx="6351646" cy="1467699"/>
          </a:xfrm>
          <a:prstGeom prst="roundRect">
            <a:avLst>
              <a:gd name="adj" fmla="val 8558"/>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Chapter 4 defined the scope of the review &amp; review information needed for the review procedures</a:t>
            </a:r>
          </a:p>
        </p:txBody>
      </p:sp>
      <p:sp>
        <p:nvSpPr>
          <p:cNvPr id="6" name="TextBox 5">
            <a:extLst>
              <a:ext uri="{FF2B5EF4-FFF2-40B4-BE49-F238E27FC236}">
                <a16:creationId xmlns:a16="http://schemas.microsoft.com/office/drawing/2014/main" id="{5D8E66D4-2764-2137-5812-EDDD00BDC37E}"/>
              </a:ext>
            </a:extLst>
          </p:cNvPr>
          <p:cNvSpPr txBox="1"/>
          <p:nvPr/>
        </p:nvSpPr>
        <p:spPr>
          <a:xfrm>
            <a:off x="543070" y="1010299"/>
            <a:ext cx="5441682" cy="5563831"/>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2400" dirty="0"/>
              <a:t>Review Initiation</a:t>
            </a:r>
          </a:p>
          <a:p>
            <a:pPr marL="342900" indent="-342900">
              <a:lnSpc>
                <a:spcPct val="150000"/>
              </a:lnSpc>
              <a:buFont typeface="Arial" panose="020B0604020202020204" pitchFamily="34" charset="0"/>
              <a:buChar char="•"/>
            </a:pPr>
            <a:r>
              <a:rPr lang="en-US" sz="2400" dirty="0"/>
              <a:t>Modeling Standards Review</a:t>
            </a:r>
          </a:p>
          <a:p>
            <a:pPr marL="342900" indent="-342900">
              <a:lnSpc>
                <a:spcPct val="150000"/>
              </a:lnSpc>
              <a:buFont typeface="Arial" panose="020B0604020202020204" pitchFamily="34" charset="0"/>
              <a:buChar char="•"/>
            </a:pPr>
            <a:r>
              <a:rPr lang="en-US" sz="2400" dirty="0"/>
              <a:t>Model Integrity Review</a:t>
            </a:r>
          </a:p>
          <a:p>
            <a:pPr marL="342900" indent="-342900">
              <a:lnSpc>
                <a:spcPct val="150000"/>
              </a:lnSpc>
              <a:buFont typeface="Arial" panose="020B0604020202020204" pitchFamily="34" charset="0"/>
              <a:buChar char="•"/>
            </a:pPr>
            <a:r>
              <a:rPr lang="en-US" sz="2400" dirty="0"/>
              <a:t>Survey – Geodetic</a:t>
            </a:r>
          </a:p>
          <a:p>
            <a:pPr marL="342900" indent="-342900">
              <a:lnSpc>
                <a:spcPct val="150000"/>
              </a:lnSpc>
              <a:buFont typeface="Arial" panose="020B0604020202020204" pitchFamily="34" charset="0"/>
              <a:buChar char="•"/>
            </a:pPr>
            <a:r>
              <a:rPr lang="en-US" sz="2400" dirty="0"/>
              <a:t>Survey – Topographic Features and 3D Surfaces</a:t>
            </a:r>
          </a:p>
          <a:p>
            <a:pPr marL="342900" indent="-342900">
              <a:lnSpc>
                <a:spcPct val="150000"/>
              </a:lnSpc>
              <a:buFont typeface="Arial" panose="020B0604020202020204" pitchFamily="34" charset="0"/>
              <a:buChar char="•"/>
            </a:pPr>
            <a:r>
              <a:rPr lang="en-US" sz="2400" dirty="0"/>
              <a:t>Survey – Land Boundaries &amp; ROW</a:t>
            </a:r>
          </a:p>
          <a:p>
            <a:pPr marL="342900" indent="-342900">
              <a:lnSpc>
                <a:spcPct val="150000"/>
              </a:lnSpc>
              <a:buFont typeface="Arial" panose="020B0604020202020204" pitchFamily="34" charset="0"/>
              <a:buChar char="•"/>
            </a:pPr>
            <a:r>
              <a:rPr lang="en-US" sz="2400" dirty="0"/>
              <a:t>Discipline Design Review</a:t>
            </a:r>
          </a:p>
          <a:p>
            <a:pPr marL="342900" indent="-342900">
              <a:lnSpc>
                <a:spcPct val="150000"/>
              </a:lnSpc>
              <a:buFont typeface="Arial" panose="020B0604020202020204" pitchFamily="34" charset="0"/>
              <a:buChar char="•"/>
            </a:pPr>
            <a:r>
              <a:rPr lang="en-US" sz="2400" dirty="0"/>
              <a:t>Clash Detection and Spatial Coordination</a:t>
            </a:r>
          </a:p>
        </p:txBody>
      </p:sp>
      <p:pic>
        <p:nvPicPr>
          <p:cNvPr id="9" name="Graphic 8">
            <a:extLst>
              <a:ext uri="{FF2B5EF4-FFF2-40B4-BE49-F238E27FC236}">
                <a16:creationId xmlns:a16="http://schemas.microsoft.com/office/drawing/2014/main" id="{FF81A5B3-F348-2524-726A-D8981CF30B8F}"/>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9666605" y="3988764"/>
            <a:ext cx="1219200" cy="1219200"/>
          </a:xfrm>
          <a:prstGeom prst="rect">
            <a:avLst/>
          </a:prstGeom>
        </p:spPr>
      </p:pic>
      <p:sp>
        <p:nvSpPr>
          <p:cNvPr id="3" name="Rectangle: Rounded Corners 2">
            <a:extLst>
              <a:ext uri="{FF2B5EF4-FFF2-40B4-BE49-F238E27FC236}">
                <a16:creationId xmlns:a16="http://schemas.microsoft.com/office/drawing/2014/main" id="{7DC349DC-6C32-8A18-8BE3-2EE39AAA5F13}"/>
              </a:ext>
            </a:extLst>
          </p:cNvPr>
          <p:cNvSpPr/>
          <p:nvPr/>
        </p:nvSpPr>
        <p:spPr>
          <a:xfrm>
            <a:off x="6310364" y="2602523"/>
            <a:ext cx="5727063" cy="1074132"/>
          </a:xfrm>
          <a:prstGeom prst="roundRect">
            <a:avLst>
              <a:gd name="adj" fmla="val 8558"/>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Appendix E combines competencies and step by step review procedures</a:t>
            </a:r>
          </a:p>
        </p:txBody>
      </p:sp>
      <p:sp>
        <p:nvSpPr>
          <p:cNvPr id="13" name="Text Placeholder 2">
            <a:extLst>
              <a:ext uri="{FF2B5EF4-FFF2-40B4-BE49-F238E27FC236}">
                <a16:creationId xmlns:a16="http://schemas.microsoft.com/office/drawing/2014/main" id="{84D256EE-06DE-94B7-B847-70060BEE229E}"/>
              </a:ext>
            </a:extLst>
          </p:cNvPr>
          <p:cNvSpPr txBox="1">
            <a:spLocks/>
          </p:cNvSpPr>
          <p:nvPr/>
        </p:nvSpPr>
        <p:spPr>
          <a:xfrm>
            <a:off x="6869196" y="5287715"/>
            <a:ext cx="1953157" cy="1353630"/>
          </a:xfrm>
          <a:prstGeom prst="rect">
            <a:avLst/>
          </a:prstGeom>
          <a:noFill/>
          <a:ln>
            <a:noFill/>
          </a:ln>
        </p:spPr>
        <p:txBody>
          <a:bodyPr spcFirstLastPara="1" wrap="square" lIns="121900" tIns="121900" rIns="121900" bIns="121900" anchor="t" anchorCtr="0">
            <a:normAutofit fontScale="92500" lnSpcReduction="20000"/>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Core competencies for executing review</a:t>
            </a:r>
          </a:p>
        </p:txBody>
      </p:sp>
      <p:sp>
        <p:nvSpPr>
          <p:cNvPr id="10" name="Text Placeholder 2">
            <a:extLst>
              <a:ext uri="{FF2B5EF4-FFF2-40B4-BE49-F238E27FC236}">
                <a16:creationId xmlns:a16="http://schemas.microsoft.com/office/drawing/2014/main" id="{246F1DF7-5400-C7C2-B529-128FE6C1E327}"/>
              </a:ext>
            </a:extLst>
          </p:cNvPr>
          <p:cNvSpPr txBox="1">
            <a:spLocks/>
          </p:cNvSpPr>
          <p:nvPr/>
        </p:nvSpPr>
        <p:spPr>
          <a:xfrm>
            <a:off x="9376434" y="5354930"/>
            <a:ext cx="1799541" cy="1219200"/>
          </a:xfrm>
          <a:prstGeom prst="rect">
            <a:avLst/>
          </a:prstGeom>
          <a:noFill/>
          <a:ln>
            <a:noFill/>
          </a:ln>
        </p:spPr>
        <p:txBody>
          <a:bodyPr spcFirstLastPara="1" wrap="square" lIns="121900" tIns="121900" rIns="121900" bIns="121900" anchor="t" anchorCtr="0">
            <a:normAutofit/>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2000"/>
              <a:t>Review Procedure</a:t>
            </a:r>
          </a:p>
        </p:txBody>
      </p:sp>
      <p:pic>
        <p:nvPicPr>
          <p:cNvPr id="12" name="Graphic 11">
            <a:extLst>
              <a:ext uri="{FF2B5EF4-FFF2-40B4-BE49-F238E27FC236}">
                <a16:creationId xmlns:a16="http://schemas.microsoft.com/office/drawing/2014/main" id="{D41AD2B3-3FF0-DC68-E437-0989C67EA1F0}"/>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7236175" y="3921549"/>
            <a:ext cx="1219200" cy="1219200"/>
          </a:xfrm>
          <a:prstGeom prst="rect">
            <a:avLst/>
          </a:prstGeom>
        </p:spPr>
      </p:pic>
    </p:spTree>
    <p:extLst>
      <p:ext uri="{BB962C8B-B14F-4D97-AF65-F5344CB8AC3E}">
        <p14:creationId xmlns:p14="http://schemas.microsoft.com/office/powerpoint/2010/main" val="41775697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title" idx="4294967295"/>
          </p:nvPr>
        </p:nvSpPr>
        <p:spPr>
          <a:xfrm>
            <a:off x="593725" y="5157788"/>
            <a:ext cx="10988675" cy="6699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5400" b="1" i="0" u="none" strike="noStrike" kern="1200" cap="none" spc="0" normalizeH="0" baseline="0" noProof="0" dirty="0">
                <a:ln>
                  <a:noFill/>
                </a:ln>
                <a:solidFill>
                  <a:srgbClr val="22715B"/>
                </a:solidFill>
                <a:effectLst/>
                <a:uLnTx/>
                <a:uFillTx/>
                <a:latin typeface="+mj-lt"/>
                <a:ea typeface="+mn-ea"/>
                <a:cs typeface="+mn-cs"/>
              </a:rPr>
              <a:t>Setting Up for Success</a:t>
            </a:r>
          </a:p>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5400" b="1" i="0" u="none" strike="noStrike" kern="1200" cap="none" spc="0" normalizeH="0" baseline="0" noProof="0" dirty="0">
              <a:ln>
                <a:noFill/>
              </a:ln>
              <a:solidFill>
                <a:srgbClr val="22715B"/>
              </a:solidFill>
              <a:effectLst/>
              <a:uLnTx/>
              <a:uFillTx/>
              <a:latin typeface="+mj-lt"/>
              <a:ea typeface="+mn-ea"/>
              <a:cs typeface="+mn-cs"/>
            </a:endParaRPr>
          </a:p>
        </p:txBody>
      </p:sp>
    </p:spTree>
    <p:extLst>
      <p:ext uri="{BB962C8B-B14F-4D97-AF65-F5344CB8AC3E}">
        <p14:creationId xmlns:p14="http://schemas.microsoft.com/office/powerpoint/2010/main" val="41297142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50C36-61C6-B3AF-43D4-060EB8665EA0}"/>
              </a:ext>
            </a:extLst>
          </p:cNvPr>
          <p:cNvSpPr>
            <a:spLocks noGrp="1"/>
          </p:cNvSpPr>
          <p:nvPr>
            <p:ph type="title"/>
          </p:nvPr>
        </p:nvSpPr>
        <p:spPr/>
        <p:txBody>
          <a:bodyPr/>
          <a:lstStyle/>
          <a:p>
            <a:r>
              <a:rPr lang="en-US"/>
              <a:t>Components of Successful Review Processes</a:t>
            </a:r>
          </a:p>
        </p:txBody>
      </p:sp>
      <p:sp>
        <p:nvSpPr>
          <p:cNvPr id="3" name="Text Placeholder 2">
            <a:extLst>
              <a:ext uri="{FF2B5EF4-FFF2-40B4-BE49-F238E27FC236}">
                <a16:creationId xmlns:a16="http://schemas.microsoft.com/office/drawing/2014/main" id="{63335476-A0DB-F0D8-85FA-0946F78E4B20}"/>
              </a:ext>
            </a:extLst>
          </p:cNvPr>
          <p:cNvSpPr>
            <a:spLocks noGrp="1"/>
          </p:cNvSpPr>
          <p:nvPr>
            <p:ph type="body" sz="quarter" idx="10"/>
          </p:nvPr>
        </p:nvSpPr>
        <p:spPr>
          <a:xfrm>
            <a:off x="619759" y="1452880"/>
            <a:ext cx="10972165" cy="1671606"/>
          </a:xfrm>
        </p:spPr>
        <p:txBody>
          <a:bodyPr vert="horz" lIns="0" tIns="0" rIns="0" bIns="0" rtlCol="0" anchor="t">
            <a:noAutofit/>
          </a:bodyPr>
          <a:lstStyle/>
          <a:p>
            <a:pPr marL="0" indent="0">
              <a:buNone/>
            </a:pPr>
            <a:r>
              <a:rPr lang="en-US" dirty="0">
                <a:cs typeface="Arial"/>
              </a:rPr>
              <a:t>A standard approach to model development provides the design team and reviewers with a structured framework for planning, creating, and verifying model-based deliverables. Chapter 5 covers:</a:t>
            </a:r>
          </a:p>
          <a:p>
            <a:pPr marL="233045" indent="-233045"/>
            <a:r>
              <a:rPr lang="en-US" dirty="0">
                <a:cs typeface="Arial"/>
              </a:rPr>
              <a:t>Information Modeling Standards</a:t>
            </a:r>
          </a:p>
          <a:p>
            <a:pPr marL="233045" indent="-233045"/>
            <a:endParaRPr lang="en-US" dirty="0">
              <a:cs typeface="Arial"/>
            </a:endParaRPr>
          </a:p>
        </p:txBody>
      </p:sp>
      <p:sp>
        <p:nvSpPr>
          <p:cNvPr id="7" name="Rectangle: Rounded Corners 6">
            <a:extLst>
              <a:ext uri="{FF2B5EF4-FFF2-40B4-BE49-F238E27FC236}">
                <a16:creationId xmlns:a16="http://schemas.microsoft.com/office/drawing/2014/main" id="{EB66F13C-687B-E300-E1B9-5D96CC0B8410}"/>
              </a:ext>
            </a:extLst>
          </p:cNvPr>
          <p:cNvSpPr/>
          <p:nvPr/>
        </p:nvSpPr>
        <p:spPr>
          <a:xfrm>
            <a:off x="7167341" y="2432628"/>
            <a:ext cx="4757972" cy="1300886"/>
          </a:xfrm>
          <a:prstGeom prst="roundRect">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Describes the role of Level of Development (LOD) / Level of Information Need (LOIN)</a:t>
            </a:r>
          </a:p>
        </p:txBody>
      </p:sp>
      <p:sp>
        <p:nvSpPr>
          <p:cNvPr id="9" name="Text Placeholder 2">
            <a:extLst>
              <a:ext uri="{FF2B5EF4-FFF2-40B4-BE49-F238E27FC236}">
                <a16:creationId xmlns:a16="http://schemas.microsoft.com/office/drawing/2014/main" id="{E32F1CCC-9F2B-180B-0DE6-5256BA0329B8}"/>
              </a:ext>
            </a:extLst>
          </p:cNvPr>
          <p:cNvSpPr txBox="1">
            <a:spLocks/>
          </p:cNvSpPr>
          <p:nvPr/>
        </p:nvSpPr>
        <p:spPr>
          <a:xfrm>
            <a:off x="619759" y="3184431"/>
            <a:ext cx="10972165" cy="2743486"/>
          </a:xfrm>
          <a:prstGeom prst="rect">
            <a:avLst/>
          </a:prstGeom>
        </p:spPr>
        <p:txBody>
          <a:bodyPr vert="horz" lIns="0" tIns="0" rIns="0" bIns="0" rtlCol="0" anchor="t">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3045" indent="-233045"/>
            <a:r>
              <a:rPr lang="en-US" dirty="0">
                <a:cs typeface="Arial"/>
              </a:rPr>
              <a:t>Common Data Environment</a:t>
            </a:r>
          </a:p>
          <a:p>
            <a:pPr marL="233045" indent="-233045"/>
            <a:r>
              <a:rPr lang="en-US" dirty="0">
                <a:cs typeface="Arial"/>
              </a:rPr>
              <a:t>Naming Conventions</a:t>
            </a:r>
          </a:p>
          <a:p>
            <a:pPr marL="233045" indent="-233045"/>
            <a:r>
              <a:rPr lang="en-US" dirty="0">
                <a:cs typeface="Arial"/>
              </a:rPr>
              <a:t>Software Configuration Development and Management</a:t>
            </a:r>
          </a:p>
          <a:p>
            <a:pPr marL="233045" indent="-233045"/>
            <a:r>
              <a:rPr lang="en-US" dirty="0">
                <a:cs typeface="Arial"/>
              </a:rPr>
              <a:t>Model Management Tools</a:t>
            </a:r>
          </a:p>
          <a:p>
            <a:pPr marL="233045" indent="-233045"/>
            <a:endParaRPr lang="en-US" dirty="0">
              <a:cs typeface="Arial"/>
            </a:endParaRPr>
          </a:p>
        </p:txBody>
      </p:sp>
      <p:sp>
        <p:nvSpPr>
          <p:cNvPr id="6" name="Rectangle: Rounded Corners 5">
            <a:extLst>
              <a:ext uri="{FF2B5EF4-FFF2-40B4-BE49-F238E27FC236}">
                <a16:creationId xmlns:a16="http://schemas.microsoft.com/office/drawing/2014/main" id="{018C807E-79D8-AED6-A52A-01018EF440E6}"/>
              </a:ext>
            </a:extLst>
          </p:cNvPr>
          <p:cNvSpPr/>
          <p:nvPr/>
        </p:nvSpPr>
        <p:spPr>
          <a:xfrm>
            <a:off x="600076" y="5374082"/>
            <a:ext cx="5149671" cy="1317227"/>
          </a:xfrm>
          <a:prstGeom prst="roundRect">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A sample naming convention based on ISO 19650-2 can be used to develop an agency’s standard</a:t>
            </a:r>
          </a:p>
        </p:txBody>
      </p:sp>
      <p:pic>
        <p:nvPicPr>
          <p:cNvPr id="5" name="Picture 4">
            <a:extLst>
              <a:ext uri="{FF2B5EF4-FFF2-40B4-BE49-F238E27FC236}">
                <a16:creationId xmlns:a16="http://schemas.microsoft.com/office/drawing/2014/main" id="{464BEF2D-0F61-6D5C-40E7-265077CD3635}"/>
              </a:ext>
              <a:ext uri="{C183D7F6-B498-43B3-948B-1728B52AA6E4}">
                <adec:decorative xmlns:adec="http://schemas.microsoft.com/office/drawing/2017/decorative" val="1"/>
              </a:ext>
            </a:extLst>
          </p:cNvPr>
          <p:cNvPicPr>
            <a:picLocks noChangeAspect="1"/>
          </p:cNvPicPr>
          <p:nvPr/>
        </p:nvPicPr>
        <p:blipFill rotWithShape="1">
          <a:blip r:embed="rId3"/>
          <a:srcRect t="23354"/>
          <a:stretch/>
        </p:blipFill>
        <p:spPr>
          <a:xfrm>
            <a:off x="5844844" y="4824348"/>
            <a:ext cx="6080469" cy="1536320"/>
          </a:xfrm>
          <a:prstGeom prst="rect">
            <a:avLst/>
          </a:prstGeom>
        </p:spPr>
      </p:pic>
      <p:sp>
        <p:nvSpPr>
          <p:cNvPr id="8" name="Arrow: Right 7">
            <a:extLst>
              <a:ext uri="{FF2B5EF4-FFF2-40B4-BE49-F238E27FC236}">
                <a16:creationId xmlns:a16="http://schemas.microsoft.com/office/drawing/2014/main" id="{8F4E8220-1735-52EF-2441-B270D2AEAF78}"/>
              </a:ext>
              <a:ext uri="{C183D7F6-B498-43B3-948B-1728B52AA6E4}">
                <adec:decorative xmlns:adec="http://schemas.microsoft.com/office/drawing/2017/decorative" val="1"/>
              </a:ext>
            </a:extLst>
          </p:cNvPr>
          <p:cNvSpPr/>
          <p:nvPr/>
        </p:nvSpPr>
        <p:spPr>
          <a:xfrm>
            <a:off x="5596129" y="2637472"/>
            <a:ext cx="1498381"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9DEBD4D-7BDC-7957-28EA-9774B838ADDF}"/>
              </a:ext>
              <a:ext uri="{C183D7F6-B498-43B3-948B-1728B52AA6E4}">
                <adec:decorative xmlns:adec="http://schemas.microsoft.com/office/drawing/2017/decorative" val="1"/>
              </a:ext>
            </a:extLst>
          </p:cNvPr>
          <p:cNvSpPr txBox="1"/>
          <p:nvPr/>
        </p:nvSpPr>
        <p:spPr>
          <a:xfrm>
            <a:off x="8741937" y="6420613"/>
            <a:ext cx="3450063" cy="461665"/>
          </a:xfrm>
          <a:prstGeom prst="rect">
            <a:avLst/>
          </a:prstGeom>
          <a:noFill/>
        </p:spPr>
        <p:txBody>
          <a:bodyPr wrap="square" rtlCol="0">
            <a:spAutoFit/>
          </a:bodyPr>
          <a:lstStyle/>
          <a:p>
            <a:r>
              <a:rPr lang="en-US" sz="1200" dirty="0"/>
              <a:t>Illustration: Figure 10 in </a:t>
            </a:r>
            <a:r>
              <a:rPr lang="en-US" sz="1200" i="1" dirty="0"/>
              <a:t>NCHRP Research Report 1153</a:t>
            </a:r>
            <a:endParaRPr lang="en-US" sz="1400" dirty="0"/>
          </a:p>
        </p:txBody>
      </p:sp>
    </p:spTree>
    <p:extLst>
      <p:ext uri="{BB962C8B-B14F-4D97-AF65-F5344CB8AC3E}">
        <p14:creationId xmlns:p14="http://schemas.microsoft.com/office/powerpoint/2010/main" val="4233490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49813-A459-B6EF-FD27-4E1967914633}"/>
              </a:ext>
            </a:extLst>
          </p:cNvPr>
          <p:cNvSpPr>
            <a:spLocks noGrp="1"/>
          </p:cNvSpPr>
          <p:nvPr>
            <p:ph type="title"/>
          </p:nvPr>
        </p:nvSpPr>
        <p:spPr/>
        <p:txBody>
          <a:bodyPr/>
          <a:lstStyle/>
          <a:p>
            <a:r>
              <a:rPr lang="en-US" dirty="0"/>
              <a:t>Information Modeling Standards</a:t>
            </a:r>
          </a:p>
        </p:txBody>
      </p:sp>
      <p:sp>
        <p:nvSpPr>
          <p:cNvPr id="3" name="Text Placeholder 2">
            <a:extLst>
              <a:ext uri="{FF2B5EF4-FFF2-40B4-BE49-F238E27FC236}">
                <a16:creationId xmlns:a16="http://schemas.microsoft.com/office/drawing/2014/main" id="{05A63C26-918F-7315-71BC-BFED0B105960}"/>
              </a:ext>
            </a:extLst>
          </p:cNvPr>
          <p:cNvSpPr>
            <a:spLocks noGrp="1"/>
          </p:cNvSpPr>
          <p:nvPr>
            <p:ph type="body" sz="quarter" idx="10"/>
          </p:nvPr>
        </p:nvSpPr>
        <p:spPr>
          <a:xfrm>
            <a:off x="609600" y="1176989"/>
            <a:ext cx="10306860" cy="741185"/>
          </a:xfrm>
        </p:spPr>
        <p:txBody>
          <a:bodyPr/>
          <a:lstStyle/>
          <a:p>
            <a:pPr marL="0" indent="0">
              <a:buNone/>
            </a:pPr>
            <a:r>
              <a:rPr lang="en-US" dirty="0"/>
              <a:t>Information Modeling Standards specify the level of detail and information for a specific purpose.</a:t>
            </a:r>
          </a:p>
        </p:txBody>
      </p:sp>
      <p:sp>
        <p:nvSpPr>
          <p:cNvPr id="9" name="Text Placeholder 2">
            <a:extLst>
              <a:ext uri="{FF2B5EF4-FFF2-40B4-BE49-F238E27FC236}">
                <a16:creationId xmlns:a16="http://schemas.microsoft.com/office/drawing/2014/main" id="{1BB36B8F-23F9-4B43-58CF-5ACB5419B925}"/>
              </a:ext>
            </a:extLst>
          </p:cNvPr>
          <p:cNvSpPr txBox="1">
            <a:spLocks/>
          </p:cNvSpPr>
          <p:nvPr/>
        </p:nvSpPr>
        <p:spPr>
          <a:xfrm>
            <a:off x="251598" y="2208011"/>
            <a:ext cx="6641571" cy="1220989"/>
          </a:xfrm>
          <a:prstGeom prst="rect">
            <a:avLst/>
          </a:prstGeom>
        </p:spPr>
        <p:txBody>
          <a:bodyPr vert="horz" lIns="0" tIns="0" rIns="0" bIns="0" rtlCol="0">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spcAft>
                <a:spcPts val="0"/>
              </a:spcAft>
            </a:pPr>
            <a:r>
              <a:rPr lang="en-US" dirty="0"/>
              <a:t>Geospatial positional accuracy and point density requirements for base survey mapping</a:t>
            </a:r>
          </a:p>
          <a:p>
            <a:pPr lvl="1">
              <a:spcBef>
                <a:spcPts val="0"/>
              </a:spcBef>
              <a:spcAft>
                <a:spcPts val="0"/>
              </a:spcAft>
            </a:pPr>
            <a:endParaRPr lang="en-US" dirty="0"/>
          </a:p>
          <a:p>
            <a:pPr lvl="1"/>
            <a:endParaRPr lang="en-US" dirty="0"/>
          </a:p>
        </p:txBody>
      </p:sp>
      <p:sp>
        <p:nvSpPr>
          <p:cNvPr id="10" name="Rectangle: Rounded Corners 9">
            <a:extLst>
              <a:ext uri="{FF2B5EF4-FFF2-40B4-BE49-F238E27FC236}">
                <a16:creationId xmlns:a16="http://schemas.microsoft.com/office/drawing/2014/main" id="{BE27094D-7CB8-F9CC-EBEC-ADF219606BCB}"/>
              </a:ext>
            </a:extLst>
          </p:cNvPr>
          <p:cNvSpPr/>
          <p:nvPr/>
        </p:nvSpPr>
        <p:spPr>
          <a:xfrm>
            <a:off x="8540482" y="1749681"/>
            <a:ext cx="3409028" cy="1462937"/>
          </a:xfrm>
          <a:prstGeom prst="roundRect">
            <a:avLst>
              <a:gd name="adj" fmla="val 7986"/>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Appendix E for Survey Review Procedures</a:t>
            </a:r>
          </a:p>
        </p:txBody>
      </p:sp>
      <p:sp>
        <p:nvSpPr>
          <p:cNvPr id="5" name="Text Placeholder 2">
            <a:extLst>
              <a:ext uri="{FF2B5EF4-FFF2-40B4-BE49-F238E27FC236}">
                <a16:creationId xmlns:a16="http://schemas.microsoft.com/office/drawing/2014/main" id="{66A5D22C-B9CC-080A-4304-E64A10B4FD2C}"/>
              </a:ext>
            </a:extLst>
          </p:cNvPr>
          <p:cNvSpPr txBox="1">
            <a:spLocks/>
          </p:cNvSpPr>
          <p:nvPr/>
        </p:nvSpPr>
        <p:spPr>
          <a:xfrm>
            <a:off x="251597" y="3295775"/>
            <a:ext cx="6641571" cy="1220990"/>
          </a:xfrm>
          <a:prstGeom prst="rect">
            <a:avLst/>
          </a:prstGeom>
        </p:spPr>
        <p:txBody>
          <a:bodyPr vert="horz" lIns="0" tIns="0" rIns="0" bIns="0" rtlCol="0">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189" lvl="1" indent="0">
              <a:spcBef>
                <a:spcPts val="0"/>
              </a:spcBef>
              <a:spcAft>
                <a:spcPts val="0"/>
              </a:spcAft>
              <a:buNone/>
            </a:pPr>
            <a:endParaRPr lang="en-US" dirty="0"/>
          </a:p>
          <a:p>
            <a:pPr lvl="1">
              <a:spcBef>
                <a:spcPts val="0"/>
              </a:spcBef>
              <a:spcAft>
                <a:spcPts val="0"/>
              </a:spcAft>
            </a:pPr>
            <a:r>
              <a:rPr lang="en-US" dirty="0"/>
              <a:t>Object-based design elements organized following a specific Model Element Table</a:t>
            </a:r>
          </a:p>
          <a:p>
            <a:pPr lvl="1">
              <a:spcBef>
                <a:spcPts val="0"/>
              </a:spcBef>
              <a:spcAft>
                <a:spcPts val="0"/>
              </a:spcAft>
            </a:pPr>
            <a:endParaRPr lang="en-US" dirty="0"/>
          </a:p>
        </p:txBody>
      </p:sp>
      <p:sp>
        <p:nvSpPr>
          <p:cNvPr id="7" name="Rectangle: Rounded Corners 6">
            <a:extLst>
              <a:ext uri="{FF2B5EF4-FFF2-40B4-BE49-F238E27FC236}">
                <a16:creationId xmlns:a16="http://schemas.microsoft.com/office/drawing/2014/main" id="{E54328EC-285F-252B-8EFA-08735FBE4C96}"/>
              </a:ext>
            </a:extLst>
          </p:cNvPr>
          <p:cNvSpPr/>
          <p:nvPr/>
        </p:nvSpPr>
        <p:spPr>
          <a:xfrm>
            <a:off x="8540482" y="3447170"/>
            <a:ext cx="3399920" cy="1536469"/>
          </a:xfrm>
          <a:prstGeom prst="roundRect">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See Appendix B for the Model Elements Taxonomy</a:t>
            </a:r>
          </a:p>
        </p:txBody>
      </p:sp>
      <p:sp>
        <p:nvSpPr>
          <p:cNvPr id="8" name="Arrow: Right 7">
            <a:extLst>
              <a:ext uri="{FF2B5EF4-FFF2-40B4-BE49-F238E27FC236}">
                <a16:creationId xmlns:a16="http://schemas.microsoft.com/office/drawing/2014/main" id="{7B0A3789-13A3-C176-51CF-C994A80F767A}"/>
              </a:ext>
              <a:ext uri="{C183D7F6-B498-43B3-948B-1728B52AA6E4}">
                <adec:decorative xmlns:adec="http://schemas.microsoft.com/office/drawing/2017/decorative" val="1"/>
              </a:ext>
            </a:extLst>
          </p:cNvPr>
          <p:cNvSpPr/>
          <p:nvPr/>
        </p:nvSpPr>
        <p:spPr>
          <a:xfrm>
            <a:off x="6583505" y="3730504"/>
            <a:ext cx="1554814"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Right 3">
            <a:extLst>
              <a:ext uri="{FF2B5EF4-FFF2-40B4-BE49-F238E27FC236}">
                <a16:creationId xmlns:a16="http://schemas.microsoft.com/office/drawing/2014/main" id="{AF63E314-7652-906E-A012-C68F0D9EE59B}"/>
              </a:ext>
              <a:ext uri="{C183D7F6-B498-43B3-948B-1728B52AA6E4}">
                <adec:decorative xmlns:adec="http://schemas.microsoft.com/office/drawing/2017/decorative" val="1"/>
              </a:ext>
            </a:extLst>
          </p:cNvPr>
          <p:cNvSpPr/>
          <p:nvPr/>
        </p:nvSpPr>
        <p:spPr>
          <a:xfrm>
            <a:off x="6766560" y="2405806"/>
            <a:ext cx="1554814"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2">
            <a:extLst>
              <a:ext uri="{FF2B5EF4-FFF2-40B4-BE49-F238E27FC236}">
                <a16:creationId xmlns:a16="http://schemas.microsoft.com/office/drawing/2014/main" id="{CA336EFB-2F85-65DF-1DF7-2BF082097BC5}"/>
              </a:ext>
            </a:extLst>
          </p:cNvPr>
          <p:cNvSpPr txBox="1">
            <a:spLocks/>
          </p:cNvSpPr>
          <p:nvPr/>
        </p:nvSpPr>
        <p:spPr>
          <a:xfrm>
            <a:off x="251596" y="4351362"/>
            <a:ext cx="6641571" cy="1837602"/>
          </a:xfrm>
          <a:prstGeom prst="rect">
            <a:avLst/>
          </a:prstGeom>
        </p:spPr>
        <p:txBody>
          <a:bodyPr vert="horz" lIns="0" tIns="0" rIns="0" bIns="0" rtlCol="0">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spcAft>
                <a:spcPts val="0"/>
              </a:spcAft>
            </a:pPr>
            <a:endParaRPr lang="en-US" dirty="0"/>
          </a:p>
          <a:p>
            <a:pPr lvl="1">
              <a:spcBef>
                <a:spcPts val="0"/>
              </a:spcBef>
              <a:spcAft>
                <a:spcPts val="0"/>
              </a:spcAft>
            </a:pPr>
            <a:r>
              <a:rPr lang="en-US" dirty="0"/>
              <a:t>Level of detail and information specified by milestone deliverable</a:t>
            </a:r>
          </a:p>
          <a:p>
            <a:pPr lvl="1">
              <a:spcBef>
                <a:spcPts val="0"/>
              </a:spcBef>
              <a:spcAft>
                <a:spcPts val="0"/>
              </a:spcAft>
            </a:pPr>
            <a:endParaRPr lang="en-US" dirty="0"/>
          </a:p>
          <a:p>
            <a:pPr lvl="1">
              <a:spcBef>
                <a:spcPts val="0"/>
              </a:spcBef>
              <a:spcAft>
                <a:spcPts val="0"/>
              </a:spcAft>
            </a:pPr>
            <a:r>
              <a:rPr lang="en-US" dirty="0"/>
              <a:t>CAD standards for software configuration</a:t>
            </a:r>
          </a:p>
          <a:p>
            <a:pPr lvl="1"/>
            <a:endParaRPr lang="en-US" dirty="0"/>
          </a:p>
        </p:txBody>
      </p:sp>
    </p:spTree>
    <p:extLst>
      <p:ext uri="{BB962C8B-B14F-4D97-AF65-F5344CB8AC3E}">
        <p14:creationId xmlns:p14="http://schemas.microsoft.com/office/powerpoint/2010/main" val="12663721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0E22E-5A68-AED9-68DE-C376A2BFBEC4}"/>
              </a:ext>
            </a:extLst>
          </p:cNvPr>
          <p:cNvSpPr>
            <a:spLocks noGrp="1"/>
          </p:cNvSpPr>
          <p:nvPr>
            <p:ph type="title"/>
          </p:nvPr>
        </p:nvSpPr>
        <p:spPr/>
        <p:txBody>
          <a:bodyPr/>
          <a:lstStyle/>
          <a:p>
            <a:r>
              <a:rPr lang="en-US"/>
              <a:t>Common Data Environment</a:t>
            </a:r>
          </a:p>
        </p:txBody>
      </p:sp>
      <p:sp>
        <p:nvSpPr>
          <p:cNvPr id="23" name="Text Placeholder 2">
            <a:extLst>
              <a:ext uri="{FF2B5EF4-FFF2-40B4-BE49-F238E27FC236}">
                <a16:creationId xmlns:a16="http://schemas.microsoft.com/office/drawing/2014/main" id="{5F08EA6A-A1B6-4970-1229-1768A4093202}"/>
              </a:ext>
            </a:extLst>
          </p:cNvPr>
          <p:cNvSpPr txBox="1">
            <a:spLocks/>
          </p:cNvSpPr>
          <p:nvPr/>
        </p:nvSpPr>
        <p:spPr>
          <a:xfrm>
            <a:off x="711525" y="1323523"/>
            <a:ext cx="10972165" cy="4871720"/>
          </a:xfrm>
          <a:prstGeom prst="rect">
            <a:avLst/>
          </a:prstGeom>
        </p:spPr>
        <p:txBody>
          <a:bodyPr vert="horz" lIns="0" tIns="0" rIns="0" bIns="0" rtlCol="0">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CDE - a </a:t>
            </a:r>
            <a:r>
              <a:rPr lang="en-US" b="1" dirty="0"/>
              <a:t>collaborative space </a:t>
            </a:r>
            <a:r>
              <a:rPr lang="en-US" dirty="0"/>
              <a:t>for production of federated models that bring together information containers from multiple sources and parties </a:t>
            </a:r>
          </a:p>
          <a:p>
            <a:r>
              <a:rPr lang="en-US" dirty="0"/>
              <a:t>Processes for approval and records management</a:t>
            </a:r>
          </a:p>
          <a:p>
            <a:pPr lvl="1"/>
            <a:r>
              <a:rPr lang="en-US" dirty="0"/>
              <a:t>Notifications and alerts plus </a:t>
            </a:r>
            <a:r>
              <a:rPr lang="en-US" b="1" dirty="0"/>
              <a:t>audit trail</a:t>
            </a:r>
            <a:r>
              <a:rPr lang="en-US" dirty="0"/>
              <a:t>.</a:t>
            </a:r>
          </a:p>
          <a:p>
            <a:pPr lvl="1"/>
            <a:r>
              <a:rPr lang="en-US" dirty="0"/>
              <a:t>Workflow engines to </a:t>
            </a:r>
            <a:r>
              <a:rPr lang="en-US" b="1" dirty="0"/>
              <a:t>automate</a:t>
            </a:r>
            <a:r>
              <a:rPr lang="en-US" dirty="0"/>
              <a:t> review and approval processes.</a:t>
            </a:r>
          </a:p>
          <a:p>
            <a:pPr lvl="1"/>
            <a:r>
              <a:rPr lang="en-US" b="1" dirty="0"/>
              <a:t>Configure workflows </a:t>
            </a:r>
            <a:r>
              <a:rPr lang="en-US" dirty="0"/>
              <a:t>to project methods and procedures.</a:t>
            </a:r>
          </a:p>
          <a:p>
            <a:r>
              <a:rPr lang="en-US" dirty="0"/>
              <a:t>Protects the security and quality of information throughout production, review, and delivery. </a:t>
            </a:r>
          </a:p>
          <a:p>
            <a:pPr lvl="1"/>
            <a:r>
              <a:rPr lang="en-US" dirty="0"/>
              <a:t>Permissions controls (gated CDE workflows)</a:t>
            </a:r>
          </a:p>
          <a:p>
            <a:r>
              <a:rPr lang="en-US" dirty="0"/>
              <a:t>Information Containers</a:t>
            </a:r>
          </a:p>
          <a:p>
            <a:pPr lvl="1"/>
            <a:endParaRPr lang="en-US" dirty="0"/>
          </a:p>
          <a:p>
            <a:pPr lvl="1"/>
            <a:endParaRPr lang="en-US" dirty="0"/>
          </a:p>
        </p:txBody>
      </p:sp>
      <p:pic>
        <p:nvPicPr>
          <p:cNvPr id="7" name="Graphic 6">
            <a:extLst>
              <a:ext uri="{FF2B5EF4-FFF2-40B4-BE49-F238E27FC236}">
                <a16:creationId xmlns:a16="http://schemas.microsoft.com/office/drawing/2014/main" id="{4B334037-88D9-5B31-C906-EDD7502385B5}"/>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419226" y="5104885"/>
            <a:ext cx="1816067" cy="1816067"/>
          </a:xfrm>
          <a:prstGeom prst="rect">
            <a:avLst/>
          </a:prstGeom>
        </p:spPr>
      </p:pic>
      <p:graphicFrame>
        <p:nvGraphicFramePr>
          <p:cNvPr id="10" name="Diagram 9">
            <a:extLst>
              <a:ext uri="{FF2B5EF4-FFF2-40B4-BE49-F238E27FC236}">
                <a16:creationId xmlns:a16="http://schemas.microsoft.com/office/drawing/2014/main" id="{6B41F845-E350-E4E0-EA89-8599E1E8AA6E}"/>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3142257884"/>
              </p:ext>
            </p:extLst>
          </p:nvPr>
        </p:nvGraphicFramePr>
        <p:xfrm>
          <a:off x="7287245" y="5936401"/>
          <a:ext cx="1368619" cy="7283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2" name="Graphic 11">
            <a:extLst>
              <a:ext uri="{FF2B5EF4-FFF2-40B4-BE49-F238E27FC236}">
                <a16:creationId xmlns:a16="http://schemas.microsoft.com/office/drawing/2014/main" id="{77B4757D-BC3E-5210-1CE8-B058A58A5A9F}"/>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025761" y="4904894"/>
            <a:ext cx="914400" cy="914400"/>
          </a:xfrm>
          <a:prstGeom prst="rect">
            <a:avLst/>
          </a:prstGeom>
        </p:spPr>
      </p:pic>
      <p:pic>
        <p:nvPicPr>
          <p:cNvPr id="15" name="Graphic 14">
            <a:extLst>
              <a:ext uri="{FF2B5EF4-FFF2-40B4-BE49-F238E27FC236}">
                <a16:creationId xmlns:a16="http://schemas.microsoft.com/office/drawing/2014/main" id="{1EF9EFFD-F063-C90D-A2D3-7487DED970F7}"/>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403591" y="6089922"/>
            <a:ext cx="728330" cy="728330"/>
          </a:xfrm>
          <a:prstGeom prst="rect">
            <a:avLst/>
          </a:prstGeom>
        </p:spPr>
      </p:pic>
      <p:pic>
        <p:nvPicPr>
          <p:cNvPr id="26" name="Graphic 25">
            <a:extLst>
              <a:ext uri="{FF2B5EF4-FFF2-40B4-BE49-F238E27FC236}">
                <a16:creationId xmlns:a16="http://schemas.microsoft.com/office/drawing/2014/main" id="{985849A5-5E7B-5B13-C400-4E5935E1D728}"/>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1226" y="5505841"/>
            <a:ext cx="914400" cy="914400"/>
          </a:xfrm>
          <a:prstGeom prst="rect">
            <a:avLst/>
          </a:prstGeom>
        </p:spPr>
      </p:pic>
      <p:pic>
        <p:nvPicPr>
          <p:cNvPr id="27" name="Graphic 26">
            <a:extLst>
              <a:ext uri="{FF2B5EF4-FFF2-40B4-BE49-F238E27FC236}">
                <a16:creationId xmlns:a16="http://schemas.microsoft.com/office/drawing/2014/main" id="{AE937BA1-E48B-2D05-1F30-BCABA92B9F0F}"/>
              </a:ext>
              <a:ext uri="{C183D7F6-B498-43B3-948B-1728B52AA6E4}">
                <adec:decorative xmlns:adec="http://schemas.microsoft.com/office/drawing/2017/decorative" val="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410055" y="5104886"/>
            <a:ext cx="593224" cy="593224"/>
          </a:xfrm>
          <a:prstGeom prst="rect">
            <a:avLst/>
          </a:prstGeom>
        </p:spPr>
      </p:pic>
      <p:pic>
        <p:nvPicPr>
          <p:cNvPr id="28" name="Graphic 27">
            <a:extLst>
              <a:ext uri="{FF2B5EF4-FFF2-40B4-BE49-F238E27FC236}">
                <a16:creationId xmlns:a16="http://schemas.microsoft.com/office/drawing/2014/main" id="{E91F17A9-1FF7-D564-B2FF-EEFC7A70C5B1}"/>
              </a:ext>
              <a:ext uri="{C183D7F6-B498-43B3-948B-1728B52AA6E4}">
                <adec:decorative xmlns:adec="http://schemas.microsoft.com/office/drawing/2017/decorative" val="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785007" y="5005130"/>
            <a:ext cx="400594" cy="400594"/>
          </a:xfrm>
          <a:prstGeom prst="rect">
            <a:avLst/>
          </a:prstGeom>
        </p:spPr>
      </p:pic>
      <p:pic>
        <p:nvPicPr>
          <p:cNvPr id="29" name="Graphic 28">
            <a:extLst>
              <a:ext uri="{FF2B5EF4-FFF2-40B4-BE49-F238E27FC236}">
                <a16:creationId xmlns:a16="http://schemas.microsoft.com/office/drawing/2014/main" id="{10A19FEC-29B3-8A4B-AAEB-08C339C6E544}"/>
              </a:ext>
              <a:ext uri="{C183D7F6-B498-43B3-948B-1728B52AA6E4}">
                <adec:decorative xmlns:adec="http://schemas.microsoft.com/office/drawing/2017/decorative" val="1"/>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665060" y="5051724"/>
            <a:ext cx="214145" cy="214145"/>
          </a:xfrm>
          <a:prstGeom prst="rect">
            <a:avLst/>
          </a:prstGeom>
        </p:spPr>
      </p:pic>
      <p:cxnSp>
        <p:nvCxnSpPr>
          <p:cNvPr id="30" name="Straight Arrow Connector 29">
            <a:extLst>
              <a:ext uri="{FF2B5EF4-FFF2-40B4-BE49-F238E27FC236}">
                <a16:creationId xmlns:a16="http://schemas.microsoft.com/office/drawing/2014/main" id="{BDC40935-B485-FA39-3F8C-407E147EF16E}"/>
              </a:ext>
              <a:ext uri="{C183D7F6-B498-43B3-948B-1728B52AA6E4}">
                <adec:decorative xmlns:adec="http://schemas.microsoft.com/office/drawing/2017/decorative" val="1"/>
              </a:ext>
            </a:extLst>
          </p:cNvPr>
          <p:cNvCxnSpPr/>
          <p:nvPr/>
        </p:nvCxnSpPr>
        <p:spPr>
          <a:xfrm flipV="1">
            <a:off x="9424272" y="5801426"/>
            <a:ext cx="302525" cy="1669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41498EF5-B79C-0906-F0FD-320ADDDB9813}"/>
              </a:ext>
              <a:ext uri="{C183D7F6-B498-43B3-948B-1728B52AA6E4}">
                <adec:decorative xmlns:adec="http://schemas.microsoft.com/office/drawing/2017/decorative" val="1"/>
              </a:ext>
            </a:extLst>
          </p:cNvPr>
          <p:cNvCxnSpPr/>
          <p:nvPr/>
        </p:nvCxnSpPr>
        <p:spPr>
          <a:xfrm flipH="1" flipV="1">
            <a:off x="10905421" y="6089922"/>
            <a:ext cx="498170" cy="210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8B23D2F2-D459-6992-20D8-2B2AF19C3735}"/>
              </a:ext>
              <a:ext uri="{C183D7F6-B498-43B3-948B-1728B52AA6E4}">
                <adec:decorative xmlns:adec="http://schemas.microsoft.com/office/drawing/2017/decorative" val="1"/>
              </a:ext>
            </a:extLst>
          </p:cNvPr>
          <p:cNvCxnSpPr/>
          <p:nvPr/>
        </p:nvCxnSpPr>
        <p:spPr>
          <a:xfrm flipH="1">
            <a:off x="10905421" y="5684933"/>
            <a:ext cx="336276" cy="199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C2529B73-2AFB-C524-97C8-E7CAE03CD52B}"/>
              </a:ext>
              <a:ext uri="{C183D7F6-B498-43B3-948B-1728B52AA6E4}">
                <adec:decorative xmlns:adec="http://schemas.microsoft.com/office/drawing/2017/decorative" val="1"/>
              </a:ext>
            </a:extLst>
          </p:cNvPr>
          <p:cNvCxnSpPr>
            <a:cxnSpLocks/>
          </p:cNvCxnSpPr>
          <p:nvPr/>
        </p:nvCxnSpPr>
        <p:spPr>
          <a:xfrm>
            <a:off x="8665060" y="5610225"/>
            <a:ext cx="119947" cy="878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07234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1E9F2-FDA0-9767-1671-12DF42DC944E}"/>
              </a:ext>
            </a:extLst>
          </p:cNvPr>
          <p:cNvSpPr>
            <a:spLocks noGrp="1"/>
          </p:cNvSpPr>
          <p:nvPr>
            <p:ph type="title"/>
          </p:nvPr>
        </p:nvSpPr>
        <p:spPr/>
        <p:txBody>
          <a:bodyPr/>
          <a:lstStyle/>
          <a:p>
            <a:r>
              <a:rPr lang="en-US"/>
              <a:t>Software Configurations</a:t>
            </a:r>
          </a:p>
        </p:txBody>
      </p:sp>
      <p:sp>
        <p:nvSpPr>
          <p:cNvPr id="3" name="Text Placeholder 2">
            <a:extLst>
              <a:ext uri="{FF2B5EF4-FFF2-40B4-BE49-F238E27FC236}">
                <a16:creationId xmlns:a16="http://schemas.microsoft.com/office/drawing/2014/main" id="{F867BD88-7176-D686-5E58-9120B1B4E25A}"/>
              </a:ext>
            </a:extLst>
          </p:cNvPr>
          <p:cNvSpPr>
            <a:spLocks noGrp="1"/>
          </p:cNvSpPr>
          <p:nvPr>
            <p:ph type="body" sz="quarter" idx="10"/>
          </p:nvPr>
        </p:nvSpPr>
        <p:spPr>
          <a:xfrm>
            <a:off x="619760" y="1452880"/>
            <a:ext cx="5817985" cy="1976120"/>
          </a:xfrm>
        </p:spPr>
        <p:txBody>
          <a:bodyPr/>
          <a:lstStyle/>
          <a:p>
            <a:r>
              <a:rPr lang="en-US"/>
              <a:t>Specifications for software configuration</a:t>
            </a:r>
          </a:p>
          <a:p>
            <a:r>
              <a:rPr lang="en-US"/>
              <a:t>Requirements for software packages and versions for the development of models (if applicable)</a:t>
            </a:r>
          </a:p>
          <a:p>
            <a:endParaRPr lang="en-US"/>
          </a:p>
        </p:txBody>
      </p:sp>
      <p:sp>
        <p:nvSpPr>
          <p:cNvPr id="4" name="Rectangle: Rounded Corners 3">
            <a:extLst>
              <a:ext uri="{FF2B5EF4-FFF2-40B4-BE49-F238E27FC236}">
                <a16:creationId xmlns:a16="http://schemas.microsoft.com/office/drawing/2014/main" id="{88A2DFB1-6DEB-3D16-2A87-A6E46795D0F4}"/>
              </a:ext>
            </a:extLst>
          </p:cNvPr>
          <p:cNvSpPr/>
          <p:nvPr/>
        </p:nvSpPr>
        <p:spPr>
          <a:xfrm>
            <a:off x="6834909" y="1014726"/>
            <a:ext cx="5036412" cy="2213028"/>
          </a:xfrm>
          <a:prstGeom prst="roundRect">
            <a:avLst>
              <a:gd name="adj" fmla="val 8558"/>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dirty="0"/>
              <a:t>Sections 5.2.3 &amp; 5.2.4  provide guidance to agencies on naming conventions, drawing symbology (e.g., points, lines, annotation), 2D and 3D object libraries, etc. </a:t>
            </a:r>
          </a:p>
        </p:txBody>
      </p:sp>
      <p:sp>
        <p:nvSpPr>
          <p:cNvPr id="13" name="Text Placeholder 2">
            <a:extLst>
              <a:ext uri="{FF2B5EF4-FFF2-40B4-BE49-F238E27FC236}">
                <a16:creationId xmlns:a16="http://schemas.microsoft.com/office/drawing/2014/main" id="{5949523A-05AB-346C-5ED7-304556876B62}"/>
              </a:ext>
            </a:extLst>
          </p:cNvPr>
          <p:cNvSpPr txBox="1">
            <a:spLocks/>
          </p:cNvSpPr>
          <p:nvPr/>
        </p:nvSpPr>
        <p:spPr>
          <a:xfrm>
            <a:off x="827950" y="5145599"/>
            <a:ext cx="2946595" cy="1173607"/>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1800" dirty="0"/>
              <a:t>Customized </a:t>
            </a:r>
            <a:r>
              <a:rPr lang="en-US" sz="1800" b="1" i="1" dirty="0"/>
              <a:t>repeatable</a:t>
            </a:r>
            <a:r>
              <a:rPr lang="en-US" sz="1800" dirty="0"/>
              <a:t> processes and workflows using modeling standards.</a:t>
            </a:r>
          </a:p>
        </p:txBody>
      </p:sp>
      <p:sp>
        <p:nvSpPr>
          <p:cNvPr id="7" name="Text Placeholder 2">
            <a:extLst>
              <a:ext uri="{FF2B5EF4-FFF2-40B4-BE49-F238E27FC236}">
                <a16:creationId xmlns:a16="http://schemas.microsoft.com/office/drawing/2014/main" id="{6A8D232E-200E-0746-6D2C-FC748E69CF28}"/>
              </a:ext>
            </a:extLst>
          </p:cNvPr>
          <p:cNvSpPr txBox="1">
            <a:spLocks/>
          </p:cNvSpPr>
          <p:nvPr/>
        </p:nvSpPr>
        <p:spPr>
          <a:xfrm>
            <a:off x="4622702" y="5235806"/>
            <a:ext cx="2946595" cy="135363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1800" b="1" dirty="0"/>
              <a:t>Consistency</a:t>
            </a:r>
            <a:r>
              <a:rPr lang="en-US" sz="1800" dirty="0"/>
              <a:t> with design and modeling standards between users</a:t>
            </a:r>
          </a:p>
        </p:txBody>
      </p:sp>
      <p:sp>
        <p:nvSpPr>
          <p:cNvPr id="10" name="Text Placeholder 2">
            <a:extLst>
              <a:ext uri="{FF2B5EF4-FFF2-40B4-BE49-F238E27FC236}">
                <a16:creationId xmlns:a16="http://schemas.microsoft.com/office/drawing/2014/main" id="{F17B1356-B76A-1A78-9708-23F074AB33CA}"/>
              </a:ext>
            </a:extLst>
          </p:cNvPr>
          <p:cNvSpPr txBox="1">
            <a:spLocks/>
          </p:cNvSpPr>
          <p:nvPr/>
        </p:nvSpPr>
        <p:spPr>
          <a:xfrm>
            <a:off x="8095340" y="5235806"/>
            <a:ext cx="3376223" cy="135363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RPr lang="en-US"/>
            </a:defPPr>
            <a:lvl1pPr marR="0" lvl="0" indent="0" algn="ctr">
              <a:lnSpc>
                <a:spcPct val="115000"/>
              </a:lnSpc>
              <a:spcBef>
                <a:spcPts val="0"/>
              </a:spcBef>
              <a:spcAft>
                <a:spcPts val="0"/>
              </a:spcAft>
              <a:buClr>
                <a:schemeClr val="lt1"/>
              </a:buClr>
              <a:buSzPts val="1800"/>
              <a:buFont typeface="Arial"/>
              <a:buNone/>
              <a:defRPr sz="2400" b="0" i="0" u="none" strike="noStrike" cap="none">
                <a:latin typeface="Arial"/>
                <a:ea typeface="Arial"/>
                <a:cs typeface="Arial"/>
              </a:defRPr>
            </a:lvl1pPr>
            <a:lvl2pPr marL="914400" marR="0" lvl="1" indent="-317500">
              <a:lnSpc>
                <a:spcPct val="115000"/>
              </a:lnSpc>
              <a:spcBef>
                <a:spcPts val="0"/>
              </a:spcBef>
              <a:spcAft>
                <a:spcPts val="0"/>
              </a:spcAft>
              <a:buClr>
                <a:schemeClr val="lt1"/>
              </a:buClr>
              <a:buSzPts val="1400"/>
              <a:buFont typeface="Arial"/>
              <a:buChar char="○"/>
              <a:defRPr sz="2800" b="0" i="0" u="none" strike="noStrike" cap="none">
                <a:solidFill>
                  <a:schemeClr val="lt1"/>
                </a:solidFill>
                <a:latin typeface="Arial"/>
                <a:ea typeface="Arial"/>
                <a:cs typeface="Arial"/>
              </a:defRPr>
            </a:lvl2pPr>
            <a:lvl3pPr marL="1371600" marR="0" lvl="2"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3pPr>
            <a:lvl4pPr marL="1828800" marR="0" lvl="3"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4pPr>
            <a:lvl5pPr marL="2286000" marR="0" lvl="4"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5pPr>
            <a:lvl6pPr marL="2743200" marR="0" lvl="5"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6pPr>
            <a:lvl7pPr marL="3200400" marR="0" lvl="6"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7pPr>
            <a:lvl8pPr marL="3657600" marR="0" lvl="7"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8pPr>
            <a:lvl9pPr marL="4114800" marR="0" lvl="8" indent="-317500">
              <a:lnSpc>
                <a:spcPct val="115000"/>
              </a:lnSpc>
              <a:spcBef>
                <a:spcPts val="0"/>
              </a:spcBef>
              <a:spcAft>
                <a:spcPts val="0"/>
              </a:spcAft>
              <a:buClr>
                <a:schemeClr val="lt1"/>
              </a:buClr>
              <a:buSzPts val="1400"/>
              <a:buFont typeface="Arial"/>
              <a:buChar char="■"/>
              <a:defRPr sz="1400" b="0" i="0" u="none" strike="noStrike" cap="none">
                <a:solidFill>
                  <a:schemeClr val="lt1"/>
                </a:solidFill>
                <a:latin typeface="Arial"/>
                <a:ea typeface="Arial"/>
                <a:cs typeface="Arial"/>
              </a:defRPr>
            </a:lvl9pPr>
          </a:lstStyle>
          <a:p>
            <a:r>
              <a:rPr lang="en-US" sz="1800" dirty="0"/>
              <a:t>Ability to implement </a:t>
            </a:r>
            <a:r>
              <a:rPr lang="en-US" sz="1800" b="1" dirty="0"/>
              <a:t>process control </a:t>
            </a:r>
            <a:r>
              <a:rPr lang="en-US" sz="1800" dirty="0"/>
              <a:t>and checks against the configuration.</a:t>
            </a:r>
          </a:p>
        </p:txBody>
      </p:sp>
      <p:pic>
        <p:nvPicPr>
          <p:cNvPr id="20" name="Graphic 19">
            <a:extLst>
              <a:ext uri="{FF2B5EF4-FFF2-40B4-BE49-F238E27FC236}">
                <a16:creationId xmlns:a16="http://schemas.microsoft.com/office/drawing/2014/main" id="{5B2E1DB7-4509-29EE-2E65-7876B48495AA}"/>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194381" y="3788139"/>
            <a:ext cx="1353630" cy="1353630"/>
          </a:xfrm>
          <a:prstGeom prst="rect">
            <a:avLst/>
          </a:prstGeom>
        </p:spPr>
      </p:pic>
      <p:pic>
        <p:nvPicPr>
          <p:cNvPr id="25" name="Graphic 24">
            <a:extLst>
              <a:ext uri="{FF2B5EF4-FFF2-40B4-BE49-F238E27FC236}">
                <a16:creationId xmlns:a16="http://schemas.microsoft.com/office/drawing/2014/main" id="{0DEF30E1-0CF0-9BBB-DAFA-5F12B7C9CC65}"/>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14444" y="3968163"/>
            <a:ext cx="1173606" cy="1173606"/>
          </a:xfrm>
          <a:prstGeom prst="rect">
            <a:avLst/>
          </a:prstGeom>
        </p:spPr>
      </p:pic>
      <p:pic>
        <p:nvPicPr>
          <p:cNvPr id="27" name="Graphic 26">
            <a:extLst>
              <a:ext uri="{FF2B5EF4-FFF2-40B4-BE49-F238E27FC236}">
                <a16:creationId xmlns:a16="http://schemas.microsoft.com/office/drawing/2014/main" id="{D8AC5363-AEED-ADD5-5169-43A82FDF099F}"/>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463015" y="3875799"/>
            <a:ext cx="1265970" cy="1265970"/>
          </a:xfrm>
          <a:prstGeom prst="rect">
            <a:avLst/>
          </a:prstGeom>
        </p:spPr>
      </p:pic>
    </p:spTree>
    <p:extLst>
      <p:ext uri="{BB962C8B-B14F-4D97-AF65-F5344CB8AC3E}">
        <p14:creationId xmlns:p14="http://schemas.microsoft.com/office/powerpoint/2010/main" val="11138545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7C92A-99B9-E907-32DF-185807A9D793}"/>
              </a:ext>
            </a:extLst>
          </p:cNvPr>
          <p:cNvSpPr>
            <a:spLocks noGrp="1"/>
          </p:cNvSpPr>
          <p:nvPr>
            <p:ph type="title"/>
          </p:nvPr>
        </p:nvSpPr>
        <p:spPr/>
        <p:txBody>
          <a:bodyPr/>
          <a:lstStyle/>
          <a:p>
            <a:r>
              <a:rPr lang="en-US"/>
              <a:t>Model Management Tools</a:t>
            </a:r>
          </a:p>
        </p:txBody>
      </p:sp>
      <p:sp>
        <p:nvSpPr>
          <p:cNvPr id="10" name="Text Placeholder 2">
            <a:extLst>
              <a:ext uri="{FF2B5EF4-FFF2-40B4-BE49-F238E27FC236}">
                <a16:creationId xmlns:a16="http://schemas.microsoft.com/office/drawing/2014/main" id="{8371336C-22CD-1DBE-B553-4936E80F5503}"/>
              </a:ext>
            </a:extLst>
          </p:cNvPr>
          <p:cNvSpPr txBox="1">
            <a:spLocks/>
          </p:cNvSpPr>
          <p:nvPr/>
        </p:nvSpPr>
        <p:spPr>
          <a:xfrm>
            <a:off x="609600" y="1103709"/>
            <a:ext cx="11201400" cy="1175005"/>
          </a:xfrm>
          <a:prstGeom prst="rect">
            <a:avLst/>
          </a:prstGeom>
        </p:spPr>
        <p:txBody>
          <a:bodyPr vert="horz" lIns="0" tIns="0" rIns="0" bIns="0" rtlCol="0">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Model Content Documentation tells reviewers what is in the model, saving time and providing a resource to compare with agency standards. </a:t>
            </a:r>
          </a:p>
        </p:txBody>
      </p:sp>
      <p:sp>
        <p:nvSpPr>
          <p:cNvPr id="3" name="Text Placeholder 2">
            <a:extLst>
              <a:ext uri="{FF2B5EF4-FFF2-40B4-BE49-F238E27FC236}">
                <a16:creationId xmlns:a16="http://schemas.microsoft.com/office/drawing/2014/main" id="{AA48FAA4-75DC-5752-7CD0-6F20142C1DD3}"/>
              </a:ext>
            </a:extLst>
          </p:cNvPr>
          <p:cNvSpPr>
            <a:spLocks noGrp="1"/>
          </p:cNvSpPr>
          <p:nvPr>
            <p:ph type="body" sz="quarter" idx="10"/>
          </p:nvPr>
        </p:nvSpPr>
        <p:spPr>
          <a:xfrm>
            <a:off x="609600" y="2143427"/>
            <a:ext cx="5091954" cy="1881538"/>
          </a:xfrm>
        </p:spPr>
        <p:txBody>
          <a:bodyPr/>
          <a:lstStyle/>
          <a:p>
            <a:r>
              <a:rPr lang="en-US" dirty="0"/>
              <a:t>BIM Execution Plan (BEP)</a:t>
            </a:r>
          </a:p>
          <a:p>
            <a:pPr lvl="1"/>
            <a:r>
              <a:rPr lang="en-US" b="1" u="sng" dirty="0"/>
              <a:t>File</a:t>
            </a:r>
            <a:r>
              <a:rPr lang="en-US" dirty="0"/>
              <a:t> List and Types</a:t>
            </a:r>
          </a:p>
          <a:p>
            <a:pPr lvl="1"/>
            <a:r>
              <a:rPr lang="en-US" dirty="0"/>
              <a:t>Model Uses</a:t>
            </a:r>
          </a:p>
          <a:p>
            <a:pPr lvl="1"/>
            <a:r>
              <a:rPr lang="en-US" dirty="0"/>
              <a:t>Review tracking</a:t>
            </a:r>
          </a:p>
          <a:p>
            <a:pPr lvl="1"/>
            <a:endParaRPr lang="en-US" dirty="0"/>
          </a:p>
        </p:txBody>
      </p:sp>
      <p:sp>
        <p:nvSpPr>
          <p:cNvPr id="4" name="Rectangle: Rounded Corners 3">
            <a:extLst>
              <a:ext uri="{FF2B5EF4-FFF2-40B4-BE49-F238E27FC236}">
                <a16:creationId xmlns:a16="http://schemas.microsoft.com/office/drawing/2014/main" id="{00BB3C85-04EB-DD91-382A-B6F03F2A8E52}"/>
              </a:ext>
            </a:extLst>
          </p:cNvPr>
          <p:cNvSpPr/>
          <p:nvPr/>
        </p:nvSpPr>
        <p:spPr>
          <a:xfrm>
            <a:off x="6490448" y="2143427"/>
            <a:ext cx="5036412" cy="1729326"/>
          </a:xfrm>
          <a:prstGeom prst="roundRect">
            <a:avLst>
              <a:gd name="adj" fmla="val 8558"/>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dirty="0"/>
              <a:t>Provided to reviewers for their reference to understand the project needs and implementation process for model generation.</a:t>
            </a:r>
          </a:p>
        </p:txBody>
      </p:sp>
      <p:sp>
        <p:nvSpPr>
          <p:cNvPr id="5" name="Text Placeholder 2">
            <a:extLst>
              <a:ext uri="{FF2B5EF4-FFF2-40B4-BE49-F238E27FC236}">
                <a16:creationId xmlns:a16="http://schemas.microsoft.com/office/drawing/2014/main" id="{70FE764E-57DE-CC5A-68BF-14B6248A9629}"/>
              </a:ext>
            </a:extLst>
          </p:cNvPr>
          <p:cNvSpPr txBox="1">
            <a:spLocks/>
          </p:cNvSpPr>
          <p:nvPr/>
        </p:nvSpPr>
        <p:spPr>
          <a:xfrm>
            <a:off x="609599" y="4243428"/>
            <a:ext cx="5091954" cy="2448774"/>
          </a:xfrm>
          <a:prstGeom prst="rect">
            <a:avLst/>
          </a:prstGeom>
        </p:spPr>
        <p:txBody>
          <a:bodyPr vert="horz" lIns="0" tIns="0" rIns="0" bIns="0" rtlCol="0">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Model Element Table (MET)</a:t>
            </a:r>
          </a:p>
          <a:p>
            <a:pPr lvl="1"/>
            <a:r>
              <a:rPr lang="en-US" dirty="0"/>
              <a:t>Standardize for consistency</a:t>
            </a:r>
          </a:p>
          <a:p>
            <a:pPr lvl="1"/>
            <a:r>
              <a:rPr lang="en-US" b="1" u="sng" dirty="0"/>
              <a:t>Object</a:t>
            </a:r>
            <a:r>
              <a:rPr lang="en-US" dirty="0"/>
              <a:t> information</a:t>
            </a:r>
          </a:p>
          <a:p>
            <a:pPr lvl="2"/>
            <a:r>
              <a:rPr lang="en-US" dirty="0"/>
              <a:t>What’s Included</a:t>
            </a:r>
          </a:p>
          <a:p>
            <a:pPr lvl="2"/>
            <a:r>
              <a:rPr lang="en-US" dirty="0"/>
              <a:t>LOD/LOIN</a:t>
            </a:r>
          </a:p>
          <a:p>
            <a:pPr lvl="1"/>
            <a:endParaRPr lang="en-US" dirty="0"/>
          </a:p>
        </p:txBody>
      </p:sp>
      <p:sp>
        <p:nvSpPr>
          <p:cNvPr id="6" name="Rectangle: Rounded Corners 5">
            <a:extLst>
              <a:ext uri="{FF2B5EF4-FFF2-40B4-BE49-F238E27FC236}">
                <a16:creationId xmlns:a16="http://schemas.microsoft.com/office/drawing/2014/main" id="{E2E5C9DC-D4B0-8B88-A203-99E227AB7E3D}"/>
              </a:ext>
            </a:extLst>
          </p:cNvPr>
          <p:cNvSpPr/>
          <p:nvPr/>
        </p:nvSpPr>
        <p:spPr>
          <a:xfrm>
            <a:off x="6490448" y="4024965"/>
            <a:ext cx="5036412" cy="2332804"/>
          </a:xfrm>
          <a:prstGeom prst="roundRect">
            <a:avLst>
              <a:gd name="adj" fmla="val 8558"/>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dirty="0"/>
              <a:t>Agencies can incorporate a MET into a formal review process by maintaining a scalable template for different project types.</a:t>
            </a:r>
          </a:p>
        </p:txBody>
      </p:sp>
      <p:sp>
        <p:nvSpPr>
          <p:cNvPr id="7" name="Arrow: Right 6">
            <a:extLst>
              <a:ext uri="{FF2B5EF4-FFF2-40B4-BE49-F238E27FC236}">
                <a16:creationId xmlns:a16="http://schemas.microsoft.com/office/drawing/2014/main" id="{80F2BB98-9E9C-5AE7-B560-370FB3CC99D4}"/>
              </a:ext>
              <a:ext uri="{C183D7F6-B498-43B3-948B-1728B52AA6E4}">
                <adec:decorative xmlns:adec="http://schemas.microsoft.com/office/drawing/2017/decorative" val="1"/>
              </a:ext>
            </a:extLst>
          </p:cNvPr>
          <p:cNvSpPr/>
          <p:nvPr/>
        </p:nvSpPr>
        <p:spPr>
          <a:xfrm>
            <a:off x="5106281" y="2778859"/>
            <a:ext cx="1190543"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1CC8D6D1-E426-7FA0-1524-3FBBE5D24A69}"/>
              </a:ext>
              <a:ext uri="{C183D7F6-B498-43B3-948B-1728B52AA6E4}">
                <adec:decorative xmlns:adec="http://schemas.microsoft.com/office/drawing/2017/decorative" val="1"/>
              </a:ext>
            </a:extLst>
          </p:cNvPr>
          <p:cNvSpPr/>
          <p:nvPr/>
        </p:nvSpPr>
        <p:spPr>
          <a:xfrm>
            <a:off x="5106281" y="4684862"/>
            <a:ext cx="1190543"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3862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A48EE9-A0AE-25E9-D07C-33CEF88CC903}"/>
            </a:ext>
          </a:extLst>
        </p:cNvPr>
        <p:cNvGrpSpPr/>
        <p:nvPr/>
      </p:nvGrpSpPr>
      <p:grpSpPr>
        <a:xfrm>
          <a:off x="0" y="0"/>
          <a:ext cx="0" cy="0"/>
          <a:chOff x="0" y="0"/>
          <a:chExt cx="0" cy="0"/>
        </a:xfrm>
      </p:grpSpPr>
      <p:sp>
        <p:nvSpPr>
          <p:cNvPr id="35" name="Block Arc 34">
            <a:extLst>
              <a:ext uri="{FF2B5EF4-FFF2-40B4-BE49-F238E27FC236}">
                <a16:creationId xmlns:a16="http://schemas.microsoft.com/office/drawing/2014/main" id="{0F1B74C5-600F-6E6B-59BC-5842A911904A}"/>
              </a:ext>
              <a:ext uri="{C183D7F6-B498-43B3-948B-1728B52AA6E4}">
                <adec:decorative xmlns:adec="http://schemas.microsoft.com/office/drawing/2017/decorative" val="1"/>
              </a:ext>
            </a:extLst>
          </p:cNvPr>
          <p:cNvSpPr/>
          <p:nvPr/>
        </p:nvSpPr>
        <p:spPr>
          <a:xfrm>
            <a:off x="-6020671" y="-157927"/>
            <a:ext cx="7691758" cy="7691758"/>
          </a:xfrm>
          <a:prstGeom prst="blockArc">
            <a:avLst>
              <a:gd name="adj1" fmla="val 18900000"/>
              <a:gd name="adj2" fmla="val 2783760"/>
              <a:gd name="adj3" fmla="val 0"/>
            </a:avLst>
          </a:prstGeom>
          <a:ln w="15875">
            <a:solidFill>
              <a:srgbClr val="22715B"/>
            </a:solidFill>
          </a:ln>
        </p:spPr>
        <p:style>
          <a:lnRef idx="2">
            <a:scrgbClr r="0" g="0" b="0"/>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US"/>
          </a:p>
        </p:txBody>
      </p:sp>
      <p:sp>
        <p:nvSpPr>
          <p:cNvPr id="5" name="Title 4">
            <a:extLst>
              <a:ext uri="{FF2B5EF4-FFF2-40B4-BE49-F238E27FC236}">
                <a16:creationId xmlns:a16="http://schemas.microsoft.com/office/drawing/2014/main" id="{4101EF4A-60E8-1316-8696-B585378C9F01}"/>
              </a:ext>
            </a:extLst>
          </p:cNvPr>
          <p:cNvSpPr>
            <a:spLocks noGrp="1"/>
          </p:cNvSpPr>
          <p:nvPr>
            <p:ph type="title"/>
          </p:nvPr>
        </p:nvSpPr>
        <p:spPr/>
        <p:txBody>
          <a:bodyPr/>
          <a:lstStyle/>
          <a:p>
            <a:r>
              <a:rPr lang="en-US" dirty="0"/>
              <a:t>Research Project Timeline</a:t>
            </a:r>
          </a:p>
        </p:txBody>
      </p:sp>
      <p:sp>
        <p:nvSpPr>
          <p:cNvPr id="33" name="Oval 32">
            <a:extLst>
              <a:ext uri="{FF2B5EF4-FFF2-40B4-BE49-F238E27FC236}">
                <a16:creationId xmlns:a16="http://schemas.microsoft.com/office/drawing/2014/main" id="{409E9C67-4036-48A6-BD8C-9BD79C7D2806}"/>
              </a:ext>
            </a:extLst>
          </p:cNvPr>
          <p:cNvSpPr/>
          <p:nvPr/>
        </p:nvSpPr>
        <p:spPr>
          <a:xfrm>
            <a:off x="599209" y="1176165"/>
            <a:ext cx="812799" cy="812305"/>
          </a:xfrm>
          <a:prstGeom prst="ellipse">
            <a:avLst/>
          </a:prstGeom>
          <a:solidFill>
            <a:schemeClr val="bg1"/>
          </a:solidFill>
          <a:ln w="38100">
            <a:solidFill>
              <a:srgbClr val="22715B"/>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indent="0" algn="ctr">
              <a:buNone/>
            </a:pPr>
            <a:r>
              <a:rPr lang="en-US" sz="2000" b="1" dirty="0">
                <a:solidFill>
                  <a:srgbClr val="22715B"/>
                </a:solidFill>
              </a:rPr>
              <a:t>2020</a:t>
            </a:r>
          </a:p>
        </p:txBody>
      </p:sp>
      <p:sp>
        <p:nvSpPr>
          <p:cNvPr id="34" name="Freeform: Shape 33" descr="Microsoft Word SmartArt Design to illustrate research project timeline">
            <a:extLst>
              <a:ext uri="{FF2B5EF4-FFF2-40B4-BE49-F238E27FC236}">
                <a16:creationId xmlns:a16="http://schemas.microsoft.com/office/drawing/2014/main" id="{86D688F8-0A1E-8396-B336-90FCFB3E3AB6}"/>
              </a:ext>
            </a:extLst>
          </p:cNvPr>
          <p:cNvSpPr/>
          <p:nvPr/>
        </p:nvSpPr>
        <p:spPr>
          <a:xfrm>
            <a:off x="1286822" y="1281481"/>
            <a:ext cx="10467853" cy="601675"/>
          </a:xfrm>
          <a:custGeom>
            <a:avLst/>
            <a:gdLst>
              <a:gd name="connsiteX0" fmla="*/ 2 w 10467853"/>
              <a:gd name="connsiteY0" fmla="*/ 0 h 601675"/>
              <a:gd name="connsiteX1" fmla="*/ 10467853 w 10467853"/>
              <a:gd name="connsiteY1" fmla="*/ 0 h 601675"/>
              <a:gd name="connsiteX2" fmla="*/ 10467853 w 10467853"/>
              <a:gd name="connsiteY2" fmla="*/ 601675 h 601675"/>
              <a:gd name="connsiteX3" fmla="*/ 0 w 10467853"/>
              <a:gd name="connsiteY3" fmla="*/ 601675 h 601675"/>
              <a:gd name="connsiteX4" fmla="*/ 16548 w 10467853"/>
              <a:gd name="connsiteY4" fmla="*/ 588031 h 601675"/>
              <a:gd name="connsiteX5" fmla="*/ 135579 w 10467853"/>
              <a:gd name="connsiteY5" fmla="*/ 300837 h 601675"/>
              <a:gd name="connsiteX6" fmla="*/ 16548 w 10467853"/>
              <a:gd name="connsiteY6" fmla="*/ 13644 h 60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67853" h="601675">
                <a:moveTo>
                  <a:pt x="2" y="0"/>
                </a:moveTo>
                <a:lnTo>
                  <a:pt x="10467853" y="0"/>
                </a:lnTo>
                <a:lnTo>
                  <a:pt x="10467853" y="601675"/>
                </a:lnTo>
                <a:lnTo>
                  <a:pt x="0" y="601675"/>
                </a:lnTo>
                <a:lnTo>
                  <a:pt x="16548" y="588031"/>
                </a:lnTo>
                <a:cubicBezTo>
                  <a:pt x="90092" y="514531"/>
                  <a:pt x="135579" y="412993"/>
                  <a:pt x="135579" y="300837"/>
                </a:cubicBezTo>
                <a:cubicBezTo>
                  <a:pt x="135579" y="188681"/>
                  <a:pt x="90092" y="87143"/>
                  <a:pt x="16548" y="13644"/>
                </a:cubicBezTo>
                <a:close/>
              </a:path>
            </a:pathLst>
          </a:custGeom>
          <a:solidFill>
            <a:srgbClr val="22715B"/>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74320" tIns="58420" rIns="0" bIns="58420" numCol="1" spcCol="1270" anchor="ctr" anchorCtr="0">
            <a:noAutofit/>
          </a:bodyPr>
          <a:lstStyle/>
          <a:p>
            <a:pPr marL="0" lvl="0" indent="0" algn="l" defTabSz="1022350">
              <a:lnSpc>
                <a:spcPct val="90000"/>
              </a:lnSpc>
              <a:spcBef>
                <a:spcPct val="0"/>
              </a:spcBef>
              <a:spcAft>
                <a:spcPct val="35000"/>
              </a:spcAft>
              <a:buNone/>
            </a:pPr>
            <a:r>
              <a:rPr lang="en-US" sz="2300" kern="1200" dirty="0"/>
              <a:t>Problem statement developed and submitted</a:t>
            </a:r>
          </a:p>
        </p:txBody>
      </p:sp>
      <p:sp>
        <p:nvSpPr>
          <p:cNvPr id="36" name="Oval 35">
            <a:extLst>
              <a:ext uri="{FF2B5EF4-FFF2-40B4-BE49-F238E27FC236}">
                <a16:creationId xmlns:a16="http://schemas.microsoft.com/office/drawing/2014/main" id="{DBB7D3AB-7306-C361-B31C-E569B3EB794C}"/>
              </a:ext>
            </a:extLst>
          </p:cNvPr>
          <p:cNvSpPr/>
          <p:nvPr/>
        </p:nvSpPr>
        <p:spPr>
          <a:xfrm>
            <a:off x="995560" y="2055383"/>
            <a:ext cx="812799" cy="812305"/>
          </a:xfrm>
          <a:prstGeom prst="ellipse">
            <a:avLst/>
          </a:prstGeom>
          <a:solidFill>
            <a:schemeClr val="bg1"/>
          </a:solidFill>
          <a:ln w="38100">
            <a:solidFill>
              <a:srgbClr val="22715B"/>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indent="0" algn="ctr">
              <a:buNone/>
            </a:pPr>
            <a:r>
              <a:rPr lang="en-US" sz="2000" b="1" dirty="0">
                <a:solidFill>
                  <a:srgbClr val="22715B"/>
                </a:solidFill>
              </a:rPr>
              <a:t>2021</a:t>
            </a:r>
          </a:p>
        </p:txBody>
      </p:sp>
      <p:sp>
        <p:nvSpPr>
          <p:cNvPr id="47" name="Freeform: Shape 46">
            <a:extLst>
              <a:ext uri="{FF2B5EF4-FFF2-40B4-BE49-F238E27FC236}">
                <a16:creationId xmlns:a16="http://schemas.microsoft.com/office/drawing/2014/main" id="{AA35163B-F591-1772-A5EB-33339E83D30B}"/>
              </a:ext>
            </a:extLst>
          </p:cNvPr>
          <p:cNvSpPr/>
          <p:nvPr/>
        </p:nvSpPr>
        <p:spPr>
          <a:xfrm>
            <a:off x="1662450" y="2135438"/>
            <a:ext cx="10092223" cy="601675"/>
          </a:xfrm>
          <a:custGeom>
            <a:avLst/>
            <a:gdLst>
              <a:gd name="connsiteX0" fmla="*/ 0 w 10092223"/>
              <a:gd name="connsiteY0" fmla="*/ 0 h 601675"/>
              <a:gd name="connsiteX1" fmla="*/ 10092223 w 10092223"/>
              <a:gd name="connsiteY1" fmla="*/ 0 h 601675"/>
              <a:gd name="connsiteX2" fmla="*/ 10092223 w 10092223"/>
              <a:gd name="connsiteY2" fmla="*/ 601675 h 601675"/>
              <a:gd name="connsiteX3" fmla="*/ 39536 w 10092223"/>
              <a:gd name="connsiteY3" fmla="*/ 601675 h 601675"/>
              <a:gd name="connsiteX4" fmla="*/ 86552 w 10092223"/>
              <a:gd name="connsiteY4" fmla="*/ 544726 h 601675"/>
              <a:gd name="connsiteX5" fmla="*/ 155958 w 10092223"/>
              <a:gd name="connsiteY5" fmla="*/ 317642 h 601675"/>
              <a:gd name="connsiteX6" fmla="*/ 36927 w 10092223"/>
              <a:gd name="connsiteY6" fmla="*/ 30449 h 60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92223" h="601675">
                <a:moveTo>
                  <a:pt x="0" y="0"/>
                </a:moveTo>
                <a:lnTo>
                  <a:pt x="10092223" y="0"/>
                </a:lnTo>
                <a:lnTo>
                  <a:pt x="10092223" y="601675"/>
                </a:lnTo>
                <a:lnTo>
                  <a:pt x="39536" y="601675"/>
                </a:lnTo>
                <a:lnTo>
                  <a:pt x="86552" y="544726"/>
                </a:lnTo>
                <a:cubicBezTo>
                  <a:pt x="130371" y="479904"/>
                  <a:pt x="155958" y="401759"/>
                  <a:pt x="155958" y="317642"/>
                </a:cubicBezTo>
                <a:cubicBezTo>
                  <a:pt x="155958" y="205486"/>
                  <a:pt x="110470" y="103948"/>
                  <a:pt x="36927" y="30449"/>
                </a:cubicBezTo>
                <a:close/>
              </a:path>
            </a:pathLst>
          </a:custGeom>
          <a:solidFill>
            <a:srgbClr val="22715B"/>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74320" tIns="58420" rIns="0" bIns="58420" numCol="1" spcCol="1270" anchor="ctr" anchorCtr="0">
            <a:noAutofit/>
          </a:bodyPr>
          <a:lstStyle/>
          <a:p>
            <a:pPr marL="0" lvl="0" indent="0" algn="l" defTabSz="1022350">
              <a:lnSpc>
                <a:spcPct val="90000"/>
              </a:lnSpc>
              <a:spcBef>
                <a:spcPct val="0"/>
              </a:spcBef>
              <a:spcAft>
                <a:spcPct val="35000"/>
              </a:spcAft>
              <a:buNone/>
            </a:pPr>
            <a:r>
              <a:rPr lang="en-US" sz="2300" kern="1200" dirty="0"/>
              <a:t>Funded, panel formed, issued RFP</a:t>
            </a:r>
          </a:p>
        </p:txBody>
      </p:sp>
      <p:sp>
        <p:nvSpPr>
          <p:cNvPr id="37" name="Oval 36">
            <a:extLst>
              <a:ext uri="{FF2B5EF4-FFF2-40B4-BE49-F238E27FC236}">
                <a16:creationId xmlns:a16="http://schemas.microsoft.com/office/drawing/2014/main" id="{FF20547A-779D-91E8-ACDF-72EE20274D58}"/>
              </a:ext>
            </a:extLst>
          </p:cNvPr>
          <p:cNvSpPr/>
          <p:nvPr/>
        </p:nvSpPr>
        <p:spPr>
          <a:xfrm>
            <a:off x="1151544" y="2976797"/>
            <a:ext cx="812799" cy="812305"/>
          </a:xfrm>
          <a:prstGeom prst="ellipse">
            <a:avLst/>
          </a:prstGeom>
          <a:solidFill>
            <a:schemeClr val="bg1"/>
          </a:solidFill>
          <a:ln w="38100">
            <a:solidFill>
              <a:srgbClr val="22715B"/>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indent="0" algn="ctr">
              <a:buNone/>
            </a:pPr>
            <a:r>
              <a:rPr lang="en-US" sz="2000" b="1" dirty="0">
                <a:solidFill>
                  <a:srgbClr val="22715B"/>
                </a:solidFill>
              </a:rPr>
              <a:t>2022</a:t>
            </a:r>
          </a:p>
        </p:txBody>
      </p:sp>
      <p:sp>
        <p:nvSpPr>
          <p:cNvPr id="48" name="Freeform: Shape 47">
            <a:extLst>
              <a:ext uri="{FF2B5EF4-FFF2-40B4-BE49-F238E27FC236}">
                <a16:creationId xmlns:a16="http://schemas.microsoft.com/office/drawing/2014/main" id="{1777DACD-46F8-025C-67AC-FF322C5B5EC7}"/>
              </a:ext>
            </a:extLst>
          </p:cNvPr>
          <p:cNvSpPr/>
          <p:nvPr/>
        </p:nvSpPr>
        <p:spPr>
          <a:xfrm>
            <a:off x="1817198" y="3086278"/>
            <a:ext cx="9937475" cy="601675"/>
          </a:xfrm>
          <a:custGeom>
            <a:avLst/>
            <a:gdLst>
              <a:gd name="connsiteX0" fmla="*/ 30684 w 9937475"/>
              <a:gd name="connsiteY0" fmla="*/ 0 h 601675"/>
              <a:gd name="connsiteX1" fmla="*/ 9937475 w 9937475"/>
              <a:gd name="connsiteY1" fmla="*/ 0 h 601675"/>
              <a:gd name="connsiteX2" fmla="*/ 9937475 w 9937475"/>
              <a:gd name="connsiteY2" fmla="*/ 601675 h 601675"/>
              <a:gd name="connsiteX3" fmla="*/ 0 w 9937475"/>
              <a:gd name="connsiteY3" fmla="*/ 601675 h 601675"/>
              <a:gd name="connsiteX4" fmla="*/ 31889 w 9937475"/>
              <a:gd name="connsiteY4" fmla="*/ 575381 h 601675"/>
              <a:gd name="connsiteX5" fmla="*/ 150920 w 9937475"/>
              <a:gd name="connsiteY5" fmla="*/ 288187 h 601675"/>
              <a:gd name="connsiteX6" fmla="*/ 31889 w 9937475"/>
              <a:gd name="connsiteY6" fmla="*/ 994 h 60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37475" h="601675">
                <a:moveTo>
                  <a:pt x="30684" y="0"/>
                </a:moveTo>
                <a:lnTo>
                  <a:pt x="9937475" y="0"/>
                </a:lnTo>
                <a:lnTo>
                  <a:pt x="9937475" y="601675"/>
                </a:lnTo>
                <a:lnTo>
                  <a:pt x="0" y="601675"/>
                </a:lnTo>
                <a:lnTo>
                  <a:pt x="31889" y="575381"/>
                </a:lnTo>
                <a:cubicBezTo>
                  <a:pt x="105432" y="501881"/>
                  <a:pt x="150920" y="400343"/>
                  <a:pt x="150920" y="288187"/>
                </a:cubicBezTo>
                <a:cubicBezTo>
                  <a:pt x="150920" y="176031"/>
                  <a:pt x="105432" y="74493"/>
                  <a:pt x="31889" y="994"/>
                </a:cubicBezTo>
                <a:close/>
              </a:path>
            </a:pathLst>
          </a:custGeom>
          <a:solidFill>
            <a:srgbClr val="22715B"/>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74320" tIns="58420" rIns="0" bIns="58420" numCol="1" spcCol="1270" anchor="ctr" anchorCtr="0">
            <a:noAutofit/>
          </a:bodyPr>
          <a:lstStyle/>
          <a:p>
            <a:pPr marL="0" lvl="0" indent="0" algn="l" defTabSz="1022350">
              <a:lnSpc>
                <a:spcPct val="90000"/>
              </a:lnSpc>
              <a:spcBef>
                <a:spcPct val="0"/>
              </a:spcBef>
              <a:spcAft>
                <a:spcPct val="35000"/>
              </a:spcAft>
              <a:buNone/>
            </a:pPr>
            <a:r>
              <a:rPr lang="en-US" sz="2300" kern="1200"/>
              <a:t>Awarded contract, research started September</a:t>
            </a:r>
          </a:p>
        </p:txBody>
      </p:sp>
      <p:sp>
        <p:nvSpPr>
          <p:cNvPr id="38" name="Oval 37">
            <a:extLst>
              <a:ext uri="{FF2B5EF4-FFF2-40B4-BE49-F238E27FC236}">
                <a16:creationId xmlns:a16="http://schemas.microsoft.com/office/drawing/2014/main" id="{011AAC14-252B-8583-3616-C251A946BED9}"/>
              </a:ext>
            </a:extLst>
          </p:cNvPr>
          <p:cNvSpPr/>
          <p:nvPr/>
        </p:nvSpPr>
        <p:spPr>
          <a:xfrm>
            <a:off x="1185714" y="3882789"/>
            <a:ext cx="812799" cy="812305"/>
          </a:xfrm>
          <a:prstGeom prst="ellipse">
            <a:avLst/>
          </a:prstGeom>
          <a:solidFill>
            <a:schemeClr val="bg1"/>
          </a:solidFill>
          <a:ln w="38100">
            <a:solidFill>
              <a:srgbClr val="22715B"/>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indent="0" algn="ctr">
              <a:buNone/>
            </a:pPr>
            <a:r>
              <a:rPr lang="en-US" sz="2000" b="1" dirty="0">
                <a:solidFill>
                  <a:srgbClr val="22715B"/>
                </a:solidFill>
              </a:rPr>
              <a:t>2023</a:t>
            </a:r>
          </a:p>
        </p:txBody>
      </p:sp>
      <p:sp>
        <p:nvSpPr>
          <p:cNvPr id="49" name="Freeform: Shape 48">
            <a:extLst>
              <a:ext uri="{FF2B5EF4-FFF2-40B4-BE49-F238E27FC236}">
                <a16:creationId xmlns:a16="http://schemas.microsoft.com/office/drawing/2014/main" id="{7B736B0D-CAC3-9986-8882-D905175481D5}"/>
              </a:ext>
            </a:extLst>
          </p:cNvPr>
          <p:cNvSpPr/>
          <p:nvPr/>
        </p:nvSpPr>
        <p:spPr>
          <a:xfrm>
            <a:off x="1880717" y="3988105"/>
            <a:ext cx="9812764" cy="601675"/>
          </a:xfrm>
          <a:custGeom>
            <a:avLst/>
            <a:gdLst>
              <a:gd name="connsiteX0" fmla="*/ 2 w 9812764"/>
              <a:gd name="connsiteY0" fmla="*/ 0 h 601675"/>
              <a:gd name="connsiteX1" fmla="*/ 9812764 w 9812764"/>
              <a:gd name="connsiteY1" fmla="*/ 0 h 601675"/>
              <a:gd name="connsiteX2" fmla="*/ 9812764 w 9812764"/>
              <a:gd name="connsiteY2" fmla="*/ 601675 h 601675"/>
              <a:gd name="connsiteX3" fmla="*/ 0 w 9812764"/>
              <a:gd name="connsiteY3" fmla="*/ 601675 h 601675"/>
              <a:gd name="connsiteX4" fmla="*/ 16548 w 9812764"/>
              <a:gd name="connsiteY4" fmla="*/ 588031 h 601675"/>
              <a:gd name="connsiteX5" fmla="*/ 135579 w 9812764"/>
              <a:gd name="connsiteY5" fmla="*/ 300837 h 601675"/>
              <a:gd name="connsiteX6" fmla="*/ 16548 w 9812764"/>
              <a:gd name="connsiteY6" fmla="*/ 13644 h 60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12764" h="601675">
                <a:moveTo>
                  <a:pt x="2" y="0"/>
                </a:moveTo>
                <a:lnTo>
                  <a:pt x="9812764" y="0"/>
                </a:lnTo>
                <a:lnTo>
                  <a:pt x="9812764" y="601675"/>
                </a:lnTo>
                <a:lnTo>
                  <a:pt x="0" y="601675"/>
                </a:lnTo>
                <a:lnTo>
                  <a:pt x="16548" y="588031"/>
                </a:lnTo>
                <a:cubicBezTo>
                  <a:pt x="90091" y="514531"/>
                  <a:pt x="135579" y="412993"/>
                  <a:pt x="135579" y="300837"/>
                </a:cubicBezTo>
                <a:cubicBezTo>
                  <a:pt x="135579" y="188681"/>
                  <a:pt x="90091" y="87143"/>
                  <a:pt x="16548" y="13644"/>
                </a:cubicBezTo>
                <a:close/>
              </a:path>
            </a:pathLst>
          </a:custGeom>
          <a:solidFill>
            <a:srgbClr val="22715B"/>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74320" tIns="58420" rIns="0" bIns="58420" numCol="1" spcCol="1270" anchor="ctr" anchorCtr="0">
            <a:noAutofit/>
          </a:bodyPr>
          <a:lstStyle/>
          <a:p>
            <a:pPr marL="0" lvl="0" indent="0" algn="l" defTabSz="1022350">
              <a:lnSpc>
                <a:spcPct val="90000"/>
              </a:lnSpc>
              <a:spcBef>
                <a:spcPct val="0"/>
              </a:spcBef>
              <a:spcAft>
                <a:spcPct val="35000"/>
              </a:spcAft>
              <a:buNone/>
            </a:pPr>
            <a:r>
              <a:rPr lang="en-US" sz="2300" kern="1200" dirty="0"/>
              <a:t>Interim Report 1, Agency testing, Interim Report 2 with guide outline</a:t>
            </a:r>
          </a:p>
        </p:txBody>
      </p:sp>
      <p:sp>
        <p:nvSpPr>
          <p:cNvPr id="39" name="Oval 38">
            <a:extLst>
              <a:ext uri="{FF2B5EF4-FFF2-40B4-BE49-F238E27FC236}">
                <a16:creationId xmlns:a16="http://schemas.microsoft.com/office/drawing/2014/main" id="{A1FC47A4-5AC6-9429-2064-50140FDF2A26}"/>
              </a:ext>
            </a:extLst>
          </p:cNvPr>
          <p:cNvSpPr/>
          <p:nvPr/>
        </p:nvSpPr>
        <p:spPr>
          <a:xfrm>
            <a:off x="994868" y="4795236"/>
            <a:ext cx="812799" cy="812305"/>
          </a:xfrm>
          <a:prstGeom prst="ellipse">
            <a:avLst/>
          </a:prstGeom>
          <a:solidFill>
            <a:schemeClr val="bg1"/>
          </a:solidFill>
          <a:ln w="38100">
            <a:solidFill>
              <a:srgbClr val="22715B"/>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indent="0" algn="ctr">
              <a:buNone/>
            </a:pPr>
            <a:r>
              <a:rPr lang="en-US" sz="2000" b="1" dirty="0">
                <a:solidFill>
                  <a:srgbClr val="22715B"/>
                </a:solidFill>
              </a:rPr>
              <a:t>2024</a:t>
            </a:r>
          </a:p>
        </p:txBody>
      </p:sp>
      <p:sp>
        <p:nvSpPr>
          <p:cNvPr id="51" name="Freeform: Shape 50">
            <a:extLst>
              <a:ext uri="{FF2B5EF4-FFF2-40B4-BE49-F238E27FC236}">
                <a16:creationId xmlns:a16="http://schemas.microsoft.com/office/drawing/2014/main" id="{D48D1990-7E21-CDB4-10A2-3DB580624160}"/>
              </a:ext>
            </a:extLst>
          </p:cNvPr>
          <p:cNvSpPr/>
          <p:nvPr/>
        </p:nvSpPr>
        <p:spPr>
          <a:xfrm>
            <a:off x="1682829" y="4890504"/>
            <a:ext cx="10010652" cy="601675"/>
          </a:xfrm>
          <a:custGeom>
            <a:avLst/>
            <a:gdLst>
              <a:gd name="connsiteX0" fmla="*/ 1 w 10010652"/>
              <a:gd name="connsiteY0" fmla="*/ 0 h 601675"/>
              <a:gd name="connsiteX1" fmla="*/ 10010652 w 10010652"/>
              <a:gd name="connsiteY1" fmla="*/ 0 h 601675"/>
              <a:gd name="connsiteX2" fmla="*/ 10010652 w 10010652"/>
              <a:gd name="connsiteY2" fmla="*/ 601675 h 601675"/>
              <a:gd name="connsiteX3" fmla="*/ 0 w 10010652"/>
              <a:gd name="connsiteY3" fmla="*/ 601675 h 601675"/>
              <a:gd name="connsiteX4" fmla="*/ 16548 w 10010652"/>
              <a:gd name="connsiteY4" fmla="*/ 588031 h 601675"/>
              <a:gd name="connsiteX5" fmla="*/ 135579 w 10010652"/>
              <a:gd name="connsiteY5" fmla="*/ 300837 h 601675"/>
              <a:gd name="connsiteX6" fmla="*/ 16548 w 10010652"/>
              <a:gd name="connsiteY6" fmla="*/ 13644 h 60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0652" h="601675">
                <a:moveTo>
                  <a:pt x="1" y="0"/>
                </a:moveTo>
                <a:lnTo>
                  <a:pt x="10010652" y="0"/>
                </a:lnTo>
                <a:lnTo>
                  <a:pt x="10010652" y="601675"/>
                </a:lnTo>
                <a:lnTo>
                  <a:pt x="0" y="601675"/>
                </a:lnTo>
                <a:lnTo>
                  <a:pt x="16548" y="588031"/>
                </a:lnTo>
                <a:cubicBezTo>
                  <a:pt x="90091" y="514531"/>
                  <a:pt x="135579" y="412993"/>
                  <a:pt x="135579" y="300837"/>
                </a:cubicBezTo>
                <a:cubicBezTo>
                  <a:pt x="135579" y="188681"/>
                  <a:pt x="90091" y="87143"/>
                  <a:pt x="16548" y="13644"/>
                </a:cubicBezTo>
                <a:close/>
              </a:path>
            </a:pathLst>
          </a:custGeom>
          <a:solidFill>
            <a:srgbClr val="22715B"/>
          </a:solidFill>
          <a:ln>
            <a:no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74320" tIns="58420" rIns="0" bIns="58420" numCol="1" spcCol="1270" anchor="ctr" anchorCtr="0">
            <a:noAutofit/>
          </a:bodyPr>
          <a:lstStyle/>
          <a:p>
            <a:pPr marL="0" lvl="0" indent="0" algn="l" defTabSz="1022350">
              <a:lnSpc>
                <a:spcPct val="90000"/>
              </a:lnSpc>
              <a:spcBef>
                <a:spcPct val="0"/>
              </a:spcBef>
              <a:spcAft>
                <a:spcPct val="35000"/>
              </a:spcAft>
              <a:buNone/>
            </a:pPr>
            <a:r>
              <a:rPr lang="en-US" sz="2300" kern="1200" dirty="0"/>
              <a:t>Interim Report 3 with draft guide, workshops</a:t>
            </a:r>
          </a:p>
        </p:txBody>
      </p:sp>
      <p:sp>
        <p:nvSpPr>
          <p:cNvPr id="40" name="Oval 39">
            <a:extLst>
              <a:ext uri="{FF2B5EF4-FFF2-40B4-BE49-F238E27FC236}">
                <a16:creationId xmlns:a16="http://schemas.microsoft.com/office/drawing/2014/main" id="{FBD1024C-5AF8-2144-F022-AAE250B034D5}"/>
              </a:ext>
            </a:extLst>
          </p:cNvPr>
          <p:cNvSpPr/>
          <p:nvPr/>
        </p:nvSpPr>
        <p:spPr>
          <a:xfrm>
            <a:off x="516512" y="5691819"/>
            <a:ext cx="812799" cy="812305"/>
          </a:xfrm>
          <a:prstGeom prst="ellipse">
            <a:avLst/>
          </a:prstGeom>
          <a:solidFill>
            <a:schemeClr val="bg1"/>
          </a:solidFill>
          <a:ln w="38100">
            <a:solidFill>
              <a:srgbClr val="22715B"/>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indent="0" algn="ctr">
              <a:buNone/>
            </a:pPr>
            <a:r>
              <a:rPr lang="en-US" sz="2000" b="1" dirty="0">
                <a:solidFill>
                  <a:srgbClr val="22715B"/>
                </a:solidFill>
              </a:rPr>
              <a:t>2025</a:t>
            </a:r>
          </a:p>
        </p:txBody>
      </p:sp>
      <p:sp>
        <p:nvSpPr>
          <p:cNvPr id="52" name="Freeform: Shape 51">
            <a:extLst>
              <a:ext uri="{FF2B5EF4-FFF2-40B4-BE49-F238E27FC236}">
                <a16:creationId xmlns:a16="http://schemas.microsoft.com/office/drawing/2014/main" id="{A183DE1D-C5C7-C6DD-0657-2AA58CDFA7DD}"/>
              </a:ext>
            </a:extLst>
          </p:cNvPr>
          <p:cNvSpPr/>
          <p:nvPr/>
        </p:nvSpPr>
        <p:spPr>
          <a:xfrm>
            <a:off x="1166895" y="5815588"/>
            <a:ext cx="10486049" cy="601675"/>
          </a:xfrm>
          <a:custGeom>
            <a:avLst/>
            <a:gdLst>
              <a:gd name="connsiteX0" fmla="*/ 63247 w 10486049"/>
              <a:gd name="connsiteY0" fmla="*/ 0 h 601675"/>
              <a:gd name="connsiteX1" fmla="*/ 10486049 w 10486049"/>
              <a:gd name="connsiteY1" fmla="*/ 0 h 601675"/>
              <a:gd name="connsiteX2" fmla="*/ 10486049 w 10486049"/>
              <a:gd name="connsiteY2" fmla="*/ 601675 h 601675"/>
              <a:gd name="connsiteX3" fmla="*/ 0 w 10486049"/>
              <a:gd name="connsiteY3" fmla="*/ 601675 h 601675"/>
              <a:gd name="connsiteX4" fmla="*/ 51034 w 10486049"/>
              <a:gd name="connsiteY4" fmla="*/ 559594 h 601675"/>
              <a:gd name="connsiteX5" fmla="*/ 170065 w 10486049"/>
              <a:gd name="connsiteY5" fmla="*/ 272400 h 601675"/>
              <a:gd name="connsiteX6" fmla="*/ 100659 w 10486049"/>
              <a:gd name="connsiteY6" fmla="*/ 45316 h 60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86049" h="601675">
                <a:moveTo>
                  <a:pt x="63247" y="0"/>
                </a:moveTo>
                <a:lnTo>
                  <a:pt x="10486049" y="0"/>
                </a:lnTo>
                <a:lnTo>
                  <a:pt x="10486049" y="601675"/>
                </a:lnTo>
                <a:lnTo>
                  <a:pt x="0" y="601675"/>
                </a:lnTo>
                <a:lnTo>
                  <a:pt x="51034" y="559594"/>
                </a:lnTo>
                <a:cubicBezTo>
                  <a:pt x="124578" y="486094"/>
                  <a:pt x="170065" y="384556"/>
                  <a:pt x="170065" y="272400"/>
                </a:cubicBezTo>
                <a:cubicBezTo>
                  <a:pt x="170065" y="188283"/>
                  <a:pt x="144478" y="110139"/>
                  <a:pt x="100659" y="45316"/>
                </a:cubicBezTo>
                <a:close/>
              </a:path>
            </a:pathLst>
          </a:custGeom>
          <a:solidFill>
            <a:srgbClr val="22715B"/>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74320" tIns="58420" rIns="0" bIns="58420" numCol="1" spcCol="1270" anchor="ctr" anchorCtr="0">
            <a:noAutofit/>
          </a:bodyPr>
          <a:lstStyle/>
          <a:p>
            <a:pPr marL="0" lvl="0" indent="0" algn="l" defTabSz="1022350">
              <a:lnSpc>
                <a:spcPct val="90000"/>
              </a:lnSpc>
              <a:spcBef>
                <a:spcPct val="0"/>
              </a:spcBef>
              <a:spcAft>
                <a:spcPct val="35000"/>
              </a:spcAft>
              <a:buNone/>
            </a:pPr>
            <a:r>
              <a:rPr lang="en-US" sz="2300" dirty="0">
                <a:solidFill>
                  <a:schemeClr val="bg1"/>
                </a:solidFill>
              </a:rPr>
              <a:t>G</a:t>
            </a:r>
            <a:r>
              <a:rPr lang="en-US" sz="2300" kern="1200" dirty="0">
                <a:solidFill>
                  <a:schemeClr val="bg1"/>
                </a:solidFill>
              </a:rPr>
              <a:t>uide, conduct of research report, webinar, outreach materials, implementation plan</a:t>
            </a:r>
          </a:p>
        </p:txBody>
      </p:sp>
    </p:spTree>
    <p:extLst>
      <p:ext uri="{BB962C8B-B14F-4D97-AF65-F5344CB8AC3E}">
        <p14:creationId xmlns:p14="http://schemas.microsoft.com/office/powerpoint/2010/main" val="22517428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50C36-61C6-B3AF-43D4-060EB8665EA0}"/>
              </a:ext>
            </a:extLst>
          </p:cNvPr>
          <p:cNvSpPr>
            <a:spLocks noGrp="1"/>
          </p:cNvSpPr>
          <p:nvPr>
            <p:ph type="title"/>
          </p:nvPr>
        </p:nvSpPr>
        <p:spPr/>
        <p:txBody>
          <a:bodyPr/>
          <a:lstStyle/>
          <a:p>
            <a:r>
              <a:rPr lang="en-US"/>
              <a:t>Review Tools and Job Aids</a:t>
            </a:r>
          </a:p>
        </p:txBody>
      </p:sp>
      <p:sp>
        <p:nvSpPr>
          <p:cNvPr id="3" name="Text Placeholder 2">
            <a:extLst>
              <a:ext uri="{FF2B5EF4-FFF2-40B4-BE49-F238E27FC236}">
                <a16:creationId xmlns:a16="http://schemas.microsoft.com/office/drawing/2014/main" id="{63335476-A0DB-F0D8-85FA-0946F78E4B20}"/>
              </a:ext>
            </a:extLst>
          </p:cNvPr>
          <p:cNvSpPr>
            <a:spLocks noGrp="1"/>
          </p:cNvSpPr>
          <p:nvPr>
            <p:ph type="body" sz="quarter" idx="10"/>
          </p:nvPr>
        </p:nvSpPr>
        <p:spPr>
          <a:xfrm>
            <a:off x="619759" y="1452880"/>
            <a:ext cx="10972165" cy="1456080"/>
          </a:xfrm>
        </p:spPr>
        <p:txBody>
          <a:bodyPr vert="horz" lIns="0" tIns="0" rIns="0" bIns="0" rtlCol="0" anchor="t">
            <a:noAutofit/>
          </a:bodyPr>
          <a:lstStyle/>
          <a:p>
            <a:pPr marL="0" indent="0">
              <a:buNone/>
            </a:pPr>
            <a:r>
              <a:rPr lang="en-US" dirty="0">
                <a:cs typeface="Arial"/>
              </a:rPr>
              <a:t>Review tools and job aids that form the primary tool for executing reviews, i.e., include:</a:t>
            </a:r>
          </a:p>
          <a:p>
            <a:pPr marL="233045" indent="-233045"/>
            <a:r>
              <a:rPr lang="en-US" dirty="0">
                <a:cs typeface="Arial"/>
              </a:rPr>
              <a:t>Checklists</a:t>
            </a:r>
          </a:p>
          <a:p>
            <a:pPr marL="233045" indent="-233045"/>
            <a:endParaRPr lang="en-US" dirty="0">
              <a:cs typeface="Arial"/>
            </a:endParaRPr>
          </a:p>
        </p:txBody>
      </p:sp>
      <p:sp>
        <p:nvSpPr>
          <p:cNvPr id="4" name="Rectangle: Rounded Corners 3">
            <a:extLst>
              <a:ext uri="{FF2B5EF4-FFF2-40B4-BE49-F238E27FC236}">
                <a16:creationId xmlns:a16="http://schemas.microsoft.com/office/drawing/2014/main" id="{23CAB557-C0A6-A892-42C1-E465770C08C1}"/>
              </a:ext>
            </a:extLst>
          </p:cNvPr>
          <p:cNvSpPr/>
          <p:nvPr/>
        </p:nvSpPr>
        <p:spPr>
          <a:xfrm>
            <a:off x="5866791" y="1912620"/>
            <a:ext cx="5827776" cy="1415796"/>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Section 5.3.1 provides guidance to agencies to establish their own. Appendix F provides example checklists.</a:t>
            </a:r>
          </a:p>
        </p:txBody>
      </p:sp>
      <p:sp>
        <p:nvSpPr>
          <p:cNvPr id="5" name="Arrow: Right 4">
            <a:extLst>
              <a:ext uri="{FF2B5EF4-FFF2-40B4-BE49-F238E27FC236}">
                <a16:creationId xmlns:a16="http://schemas.microsoft.com/office/drawing/2014/main" id="{C15EEFB5-9314-EEA7-C9C2-18F5E5F82AA6}"/>
              </a:ext>
              <a:ext uri="{C183D7F6-B498-43B3-948B-1728B52AA6E4}">
                <adec:decorative xmlns:adec="http://schemas.microsoft.com/office/drawing/2017/decorative" val="1"/>
              </a:ext>
            </a:extLst>
          </p:cNvPr>
          <p:cNvSpPr/>
          <p:nvPr/>
        </p:nvSpPr>
        <p:spPr>
          <a:xfrm>
            <a:off x="2622714" y="2315912"/>
            <a:ext cx="2918765"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2">
            <a:extLst>
              <a:ext uri="{FF2B5EF4-FFF2-40B4-BE49-F238E27FC236}">
                <a16:creationId xmlns:a16="http://schemas.microsoft.com/office/drawing/2014/main" id="{E2D77D44-D1F0-28A5-E610-BFAF5755476F}"/>
              </a:ext>
            </a:extLst>
          </p:cNvPr>
          <p:cNvSpPr txBox="1">
            <a:spLocks/>
          </p:cNvSpPr>
          <p:nvPr/>
        </p:nvSpPr>
        <p:spPr>
          <a:xfrm>
            <a:off x="583515" y="2908960"/>
            <a:ext cx="10972165" cy="1611525"/>
          </a:xfrm>
          <a:prstGeom prst="rect">
            <a:avLst/>
          </a:prstGeom>
        </p:spPr>
        <p:txBody>
          <a:bodyPr vert="horz" lIns="0" tIns="0" rIns="0" bIns="0" rtlCol="0" anchor="t">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3045" indent="-233045"/>
            <a:r>
              <a:rPr lang="en-US" dirty="0">
                <a:cs typeface="Arial"/>
              </a:rPr>
              <a:t>Generating Reports</a:t>
            </a:r>
          </a:p>
          <a:p>
            <a:pPr marL="233045" indent="-233045"/>
            <a:r>
              <a:rPr lang="en-US" dirty="0">
                <a:cs typeface="Arial"/>
              </a:rPr>
              <a:t>Automated Tools</a:t>
            </a:r>
          </a:p>
          <a:p>
            <a:pPr marL="233045" indent="-233045"/>
            <a:r>
              <a:rPr lang="en-US" dirty="0">
                <a:cs typeface="Arial"/>
              </a:rPr>
              <a:t>Software Applications for 3D Model Reviews</a:t>
            </a:r>
          </a:p>
          <a:p>
            <a:pPr marL="233045" indent="-233045"/>
            <a:endParaRPr lang="en-US" dirty="0">
              <a:cs typeface="Arial"/>
            </a:endParaRPr>
          </a:p>
        </p:txBody>
      </p:sp>
      <p:sp>
        <p:nvSpPr>
          <p:cNvPr id="6" name="Rectangle: Rounded Corners 5">
            <a:extLst>
              <a:ext uri="{FF2B5EF4-FFF2-40B4-BE49-F238E27FC236}">
                <a16:creationId xmlns:a16="http://schemas.microsoft.com/office/drawing/2014/main" id="{E6BD5B04-9D28-C0CC-66A3-36655EB2F90D}"/>
              </a:ext>
            </a:extLst>
          </p:cNvPr>
          <p:cNvSpPr/>
          <p:nvPr/>
        </p:nvSpPr>
        <p:spPr>
          <a:xfrm>
            <a:off x="488986" y="5018176"/>
            <a:ext cx="11233709" cy="1415796"/>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Each section provides details on the types or categories of tool and job aid and provides guidance to agencies on implementing these core elements of how the 3D model reviews are executed as part of an agency’s standards and policies. </a:t>
            </a:r>
          </a:p>
        </p:txBody>
      </p:sp>
    </p:spTree>
    <p:extLst>
      <p:ext uri="{BB962C8B-B14F-4D97-AF65-F5344CB8AC3E}">
        <p14:creationId xmlns:p14="http://schemas.microsoft.com/office/powerpoint/2010/main" val="9335809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title" idx="4294967295"/>
          </p:nvPr>
        </p:nvSpPr>
        <p:spPr>
          <a:xfrm>
            <a:off x="593725" y="5157788"/>
            <a:ext cx="10988675" cy="6699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5400" b="1" i="0" u="none" strike="noStrike" kern="1200" cap="none" spc="0" normalizeH="0" baseline="0" noProof="0">
                <a:ln>
                  <a:noFill/>
                </a:ln>
                <a:solidFill>
                  <a:srgbClr val="22715B"/>
                </a:solidFill>
                <a:effectLst/>
                <a:uLnTx/>
                <a:uFillTx/>
                <a:latin typeface="+mj-lt"/>
                <a:ea typeface="+mn-ea"/>
                <a:cs typeface="+mn-cs"/>
              </a:rPr>
              <a:t>Sample Quality Artifacts</a:t>
            </a:r>
          </a:p>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5400" b="1" i="0" u="none" strike="noStrike" kern="1200" cap="none" spc="0" normalizeH="0" baseline="0" noProof="0">
              <a:ln>
                <a:noFill/>
              </a:ln>
              <a:solidFill>
                <a:srgbClr val="22715B"/>
              </a:solidFill>
              <a:effectLst/>
              <a:uLnTx/>
              <a:uFillTx/>
              <a:latin typeface="+mj-lt"/>
              <a:ea typeface="+mn-ea"/>
              <a:cs typeface="+mn-cs"/>
            </a:endParaRPr>
          </a:p>
        </p:txBody>
      </p:sp>
    </p:spTree>
    <p:extLst>
      <p:ext uri="{BB962C8B-B14F-4D97-AF65-F5344CB8AC3E}">
        <p14:creationId xmlns:p14="http://schemas.microsoft.com/office/powerpoint/2010/main" val="32357513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4EA21-F641-B2BB-5621-227C9E18DB4A}"/>
              </a:ext>
            </a:extLst>
          </p:cNvPr>
          <p:cNvSpPr>
            <a:spLocks noGrp="1"/>
          </p:cNvSpPr>
          <p:nvPr>
            <p:ph type="title"/>
          </p:nvPr>
        </p:nvSpPr>
        <p:spPr/>
        <p:txBody>
          <a:bodyPr/>
          <a:lstStyle/>
          <a:p>
            <a:r>
              <a:rPr lang="en-US"/>
              <a:t>Sample Quality Artifacts</a:t>
            </a:r>
          </a:p>
        </p:txBody>
      </p:sp>
      <p:sp>
        <p:nvSpPr>
          <p:cNvPr id="4" name="Text Placeholder 3">
            <a:extLst>
              <a:ext uri="{FF2B5EF4-FFF2-40B4-BE49-F238E27FC236}">
                <a16:creationId xmlns:a16="http://schemas.microsoft.com/office/drawing/2014/main" id="{E290DB79-E336-018C-1418-36FB78766777}"/>
              </a:ext>
            </a:extLst>
          </p:cNvPr>
          <p:cNvSpPr>
            <a:spLocks noGrp="1"/>
          </p:cNvSpPr>
          <p:nvPr>
            <p:ph type="body" sz="quarter" idx="10"/>
          </p:nvPr>
        </p:nvSpPr>
        <p:spPr/>
        <p:txBody>
          <a:bodyPr/>
          <a:lstStyle/>
          <a:p>
            <a:pPr marL="0" indent="0">
              <a:buNone/>
            </a:pPr>
            <a:r>
              <a:rPr lang="en-US" sz="2400" dirty="0"/>
              <a:t>The sample quality artifacts listed in Appendix F are created and formatted from industry examples and project </a:t>
            </a:r>
            <a:r>
              <a:rPr lang="en-US" dirty="0"/>
              <a:t>experience. They include:</a:t>
            </a:r>
          </a:p>
          <a:p>
            <a:pPr lvl="1"/>
            <a:r>
              <a:rPr lang="en-US" dirty="0"/>
              <a:t>Checklists</a:t>
            </a:r>
          </a:p>
          <a:p>
            <a:pPr lvl="1"/>
            <a:r>
              <a:rPr lang="en-US" dirty="0"/>
              <a:t>Report Exports</a:t>
            </a:r>
          </a:p>
          <a:p>
            <a:pPr lvl="1"/>
            <a:r>
              <a:rPr lang="en-US" dirty="0"/>
              <a:t>Model Element Tables</a:t>
            </a:r>
          </a:p>
          <a:p>
            <a:pPr lvl="1"/>
            <a:r>
              <a:rPr lang="en-US" dirty="0"/>
              <a:t>Review Comment Organization</a:t>
            </a:r>
          </a:p>
        </p:txBody>
      </p:sp>
      <p:sp>
        <p:nvSpPr>
          <p:cNvPr id="8" name="Rectangle: Rounded Corners 7">
            <a:extLst>
              <a:ext uri="{FF2B5EF4-FFF2-40B4-BE49-F238E27FC236}">
                <a16:creationId xmlns:a16="http://schemas.microsoft.com/office/drawing/2014/main" id="{3983B729-9CFF-0E22-8BB8-E0607711C988}"/>
              </a:ext>
            </a:extLst>
          </p:cNvPr>
          <p:cNvSpPr/>
          <p:nvPr/>
        </p:nvSpPr>
        <p:spPr>
          <a:xfrm>
            <a:off x="3577794" y="4618915"/>
            <a:ext cx="5036412" cy="1705685"/>
          </a:xfrm>
          <a:prstGeom prst="roundRect">
            <a:avLst>
              <a:gd name="adj" fmla="val 8558"/>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dirty="0"/>
              <a:t>Demonstration of the Appendix F workbook</a:t>
            </a:r>
          </a:p>
        </p:txBody>
      </p:sp>
    </p:spTree>
    <p:extLst>
      <p:ext uri="{BB962C8B-B14F-4D97-AF65-F5344CB8AC3E}">
        <p14:creationId xmlns:p14="http://schemas.microsoft.com/office/powerpoint/2010/main" val="37291391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title" idx="4294967295"/>
          </p:nvPr>
        </p:nvSpPr>
        <p:spPr>
          <a:xfrm>
            <a:off x="593725" y="5157788"/>
            <a:ext cx="10988675" cy="6699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5400" b="1" i="0" u="none" strike="noStrike" kern="1200" cap="none" spc="0" normalizeH="0" baseline="0" noProof="0">
                <a:ln>
                  <a:noFill/>
                </a:ln>
                <a:solidFill>
                  <a:srgbClr val="22715B"/>
                </a:solidFill>
                <a:effectLst/>
                <a:uLnTx/>
                <a:uFillTx/>
                <a:latin typeface="+mj-lt"/>
                <a:ea typeface="+mn-ea"/>
                <a:cs typeface="+mn-cs"/>
              </a:rPr>
              <a:t>Agency Considerations</a:t>
            </a:r>
          </a:p>
        </p:txBody>
      </p:sp>
      <p:sp>
        <p:nvSpPr>
          <p:cNvPr id="4" name="Text Placeholder 3"/>
          <p:cNvSpPr>
            <a:spLocks noGrp="1"/>
          </p:cNvSpPr>
          <p:nvPr>
            <p:ph type="body" sz="quarter" idx="13"/>
          </p:nvPr>
        </p:nvSpPr>
        <p:spPr/>
        <p:txBody>
          <a:bodyPr/>
          <a:lstStyle/>
          <a:p>
            <a:r>
              <a:rPr lang="en-US" dirty="0"/>
              <a:t>For Implementing This Guide</a:t>
            </a:r>
          </a:p>
        </p:txBody>
      </p:sp>
    </p:spTree>
    <p:extLst>
      <p:ext uri="{BB962C8B-B14F-4D97-AF65-F5344CB8AC3E}">
        <p14:creationId xmlns:p14="http://schemas.microsoft.com/office/powerpoint/2010/main" val="29114210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66860A-5EA9-07F7-4292-D349EAAD3684}"/>
              </a:ext>
            </a:extLst>
          </p:cNvPr>
          <p:cNvSpPr>
            <a:spLocks noGrp="1"/>
          </p:cNvSpPr>
          <p:nvPr>
            <p:ph type="title"/>
          </p:nvPr>
        </p:nvSpPr>
        <p:spPr/>
        <p:txBody>
          <a:bodyPr/>
          <a:lstStyle/>
          <a:p>
            <a:r>
              <a:rPr lang="en-US"/>
              <a:t>Introduction</a:t>
            </a:r>
          </a:p>
        </p:txBody>
      </p:sp>
      <p:sp>
        <p:nvSpPr>
          <p:cNvPr id="10" name="Text Placeholder 7">
            <a:extLst>
              <a:ext uri="{FF2B5EF4-FFF2-40B4-BE49-F238E27FC236}">
                <a16:creationId xmlns:a16="http://schemas.microsoft.com/office/drawing/2014/main" id="{46BD3682-4809-4E0B-03E6-4834AFBE61EA}"/>
              </a:ext>
            </a:extLst>
          </p:cNvPr>
          <p:cNvSpPr txBox="1">
            <a:spLocks/>
          </p:cNvSpPr>
          <p:nvPr/>
        </p:nvSpPr>
        <p:spPr>
          <a:xfrm rot="18078713">
            <a:off x="3557926" y="2533920"/>
            <a:ext cx="3119945" cy="463206"/>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b="1">
                <a:solidFill>
                  <a:srgbClr val="22715B"/>
                </a:solidFill>
              </a:rPr>
              <a:t>PEOPLE</a:t>
            </a:r>
          </a:p>
        </p:txBody>
      </p:sp>
      <p:sp>
        <p:nvSpPr>
          <p:cNvPr id="15" name="TextBox 14">
            <a:extLst>
              <a:ext uri="{FF2B5EF4-FFF2-40B4-BE49-F238E27FC236}">
                <a16:creationId xmlns:a16="http://schemas.microsoft.com/office/drawing/2014/main" id="{3B95770E-4028-E494-42A9-8D40A97CC49D}"/>
              </a:ext>
            </a:extLst>
          </p:cNvPr>
          <p:cNvSpPr txBox="1"/>
          <p:nvPr/>
        </p:nvSpPr>
        <p:spPr>
          <a:xfrm>
            <a:off x="437083" y="1232641"/>
            <a:ext cx="4022766" cy="2923877"/>
          </a:xfrm>
          <a:prstGeom prst="rect">
            <a:avLst/>
          </a:prstGeom>
          <a:noFill/>
        </p:spPr>
        <p:txBody>
          <a:bodyPr wrap="square">
            <a:spAutoFit/>
          </a:bodyPr>
          <a:lstStyle/>
          <a:p>
            <a:pPr algn="l"/>
            <a:r>
              <a:rPr lang="en-US" sz="2000" b="1" i="0" u="none" strike="noStrike" baseline="0">
                <a:latin typeface="Arial" panose="020B0604020202020204" pitchFamily="34" charset="0"/>
              </a:rPr>
              <a:t>Change Management and Workforce Development</a:t>
            </a:r>
          </a:p>
          <a:p>
            <a:pPr marL="285750" indent="-285750" algn="l">
              <a:buFont typeface="Arial" panose="020B0604020202020204" pitchFamily="34" charset="0"/>
              <a:buChar char="•"/>
            </a:pPr>
            <a:r>
              <a:rPr lang="en-US" sz="2000">
                <a:latin typeface="Arial" panose="020B0604020202020204" pitchFamily="34" charset="0"/>
              </a:rPr>
              <a:t>E</a:t>
            </a:r>
            <a:r>
              <a:rPr lang="en-US" sz="2000" b="0" i="0" u="none" strike="noStrike" baseline="0">
                <a:latin typeface="Arial" panose="020B0604020202020204" pitchFamily="34" charset="0"/>
              </a:rPr>
              <a:t>stablishing roles and responsibilities</a:t>
            </a:r>
          </a:p>
          <a:p>
            <a:pPr marL="285750" indent="-285750" algn="l">
              <a:buFont typeface="Arial" panose="020B0604020202020204" pitchFamily="34" charset="0"/>
              <a:buChar char="•"/>
            </a:pPr>
            <a:r>
              <a:rPr lang="en-US" sz="2000" b="0" i="0" u="none" strike="noStrike" baseline="0">
                <a:latin typeface="Arial" panose="020B0604020202020204" pitchFamily="34" charset="0"/>
              </a:rPr>
              <a:t>Defining competencies for model</a:t>
            </a:r>
            <a:r>
              <a:rPr lang="en-US" sz="2400">
                <a:latin typeface="Arial" panose="020B0604020202020204" pitchFamily="34" charset="0"/>
              </a:rPr>
              <a:t>-</a:t>
            </a:r>
            <a:r>
              <a:rPr lang="en-US" sz="2000" b="0" i="0" u="none" strike="noStrike" baseline="0">
                <a:latin typeface="Arial" panose="020B0604020202020204" pitchFamily="34" charset="0"/>
              </a:rPr>
              <a:t>based design reviews</a:t>
            </a:r>
          </a:p>
          <a:p>
            <a:pPr marL="285750" indent="-285750" algn="l">
              <a:buFont typeface="Arial" panose="020B0604020202020204" pitchFamily="34" charset="0"/>
              <a:buChar char="•"/>
            </a:pPr>
            <a:r>
              <a:rPr lang="en-US" sz="2000" b="0" i="0" u="none" strike="noStrike" baseline="0">
                <a:latin typeface="Arial" panose="020B0604020202020204" pitchFamily="34" charset="0"/>
              </a:rPr>
              <a:t>Setting up committees, working groups, and collaborations with peer agencies</a:t>
            </a:r>
            <a:endParaRPr lang="en-US" sz="2000"/>
          </a:p>
        </p:txBody>
      </p:sp>
      <p:sp>
        <p:nvSpPr>
          <p:cNvPr id="11" name="Text Placeholder 7">
            <a:extLst>
              <a:ext uri="{FF2B5EF4-FFF2-40B4-BE49-F238E27FC236}">
                <a16:creationId xmlns:a16="http://schemas.microsoft.com/office/drawing/2014/main" id="{1FFA8907-385D-CA61-BC77-90A825616F3C}"/>
              </a:ext>
            </a:extLst>
          </p:cNvPr>
          <p:cNvSpPr txBox="1">
            <a:spLocks/>
          </p:cNvSpPr>
          <p:nvPr/>
        </p:nvSpPr>
        <p:spPr>
          <a:xfrm rot="3549589">
            <a:off x="5632521" y="2527717"/>
            <a:ext cx="3119945" cy="476536"/>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b="1">
                <a:solidFill>
                  <a:srgbClr val="22715B"/>
                </a:solidFill>
              </a:rPr>
              <a:t>PROCESS</a:t>
            </a:r>
          </a:p>
        </p:txBody>
      </p:sp>
      <p:sp>
        <p:nvSpPr>
          <p:cNvPr id="16" name="TextBox 15">
            <a:extLst>
              <a:ext uri="{FF2B5EF4-FFF2-40B4-BE49-F238E27FC236}">
                <a16:creationId xmlns:a16="http://schemas.microsoft.com/office/drawing/2014/main" id="{CE589986-51EF-632B-4AF1-0B79F6082E23}"/>
              </a:ext>
            </a:extLst>
          </p:cNvPr>
          <p:cNvSpPr txBox="1"/>
          <p:nvPr/>
        </p:nvSpPr>
        <p:spPr>
          <a:xfrm>
            <a:off x="7837960" y="1216583"/>
            <a:ext cx="4022766" cy="2554545"/>
          </a:xfrm>
          <a:prstGeom prst="rect">
            <a:avLst/>
          </a:prstGeom>
          <a:noFill/>
        </p:spPr>
        <p:txBody>
          <a:bodyPr wrap="square">
            <a:spAutoFit/>
          </a:bodyPr>
          <a:lstStyle/>
          <a:p>
            <a:pPr algn="l"/>
            <a:r>
              <a:rPr lang="en-US" sz="2000" b="1" i="0" u="none" strike="noStrike" baseline="0" dirty="0">
                <a:latin typeface="Arial" panose="020B0604020202020204" pitchFamily="34" charset="0"/>
              </a:rPr>
              <a:t>Planning Changes to the Quality Process</a:t>
            </a:r>
          </a:p>
          <a:p>
            <a:pPr marL="285750" indent="-285750" algn="l">
              <a:buFont typeface="Arial" panose="020B0604020202020204" pitchFamily="34" charset="0"/>
              <a:buChar char="•"/>
            </a:pPr>
            <a:r>
              <a:rPr lang="en-US" sz="2000" b="0" i="0" u="none" strike="noStrike" baseline="0" dirty="0">
                <a:latin typeface="Arial" panose="020B0604020202020204" pitchFamily="34" charset="0"/>
              </a:rPr>
              <a:t>Reviewing and updating current quality management policies and procedures</a:t>
            </a:r>
          </a:p>
          <a:p>
            <a:pPr marL="285750" indent="-285750" algn="l">
              <a:buFont typeface="Arial" panose="020B0604020202020204" pitchFamily="34" charset="0"/>
              <a:buChar char="•"/>
            </a:pPr>
            <a:r>
              <a:rPr lang="en-US" sz="2000" b="0" i="0" u="none" strike="noStrike" baseline="0" dirty="0">
                <a:latin typeface="Arial" panose="020B0604020202020204" pitchFamily="34" charset="0"/>
              </a:rPr>
              <a:t>Implementing agency-specific standards, job aids, and quality artifacts</a:t>
            </a:r>
            <a:endParaRPr lang="en-US" sz="2000" dirty="0"/>
          </a:p>
        </p:txBody>
      </p:sp>
      <p:sp>
        <p:nvSpPr>
          <p:cNvPr id="12" name="Text Placeholder 7">
            <a:extLst>
              <a:ext uri="{FF2B5EF4-FFF2-40B4-BE49-F238E27FC236}">
                <a16:creationId xmlns:a16="http://schemas.microsoft.com/office/drawing/2014/main" id="{BA4DC203-2D72-B61A-2159-16DE1DC5A7A6}"/>
              </a:ext>
            </a:extLst>
          </p:cNvPr>
          <p:cNvSpPr txBox="1">
            <a:spLocks/>
          </p:cNvSpPr>
          <p:nvPr/>
        </p:nvSpPr>
        <p:spPr>
          <a:xfrm>
            <a:off x="4588931" y="4303326"/>
            <a:ext cx="3119945" cy="420751"/>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b="1">
                <a:solidFill>
                  <a:srgbClr val="22715B"/>
                </a:solidFill>
              </a:rPr>
              <a:t>TECHNOLOGY</a:t>
            </a:r>
          </a:p>
        </p:txBody>
      </p:sp>
      <p:sp>
        <p:nvSpPr>
          <p:cNvPr id="17" name="TextBox 16">
            <a:extLst>
              <a:ext uri="{FF2B5EF4-FFF2-40B4-BE49-F238E27FC236}">
                <a16:creationId xmlns:a16="http://schemas.microsoft.com/office/drawing/2014/main" id="{DE632DDC-95FE-FB47-65DC-95B3A78F510C}"/>
              </a:ext>
            </a:extLst>
          </p:cNvPr>
          <p:cNvSpPr txBox="1"/>
          <p:nvPr/>
        </p:nvSpPr>
        <p:spPr>
          <a:xfrm>
            <a:off x="1683558" y="5009806"/>
            <a:ext cx="8916167" cy="1323439"/>
          </a:xfrm>
          <a:prstGeom prst="rect">
            <a:avLst/>
          </a:prstGeom>
          <a:noFill/>
        </p:spPr>
        <p:txBody>
          <a:bodyPr wrap="square">
            <a:spAutoFit/>
          </a:bodyPr>
          <a:lstStyle/>
          <a:p>
            <a:pPr algn="l"/>
            <a:r>
              <a:rPr lang="en-US" sz="2000" b="1" i="0" u="none" strike="noStrike" baseline="0">
                <a:latin typeface="Arial" panose="020B0604020202020204" pitchFamily="34" charset="0"/>
              </a:rPr>
              <a:t>Technology: Current Functionality and Future Developments</a:t>
            </a:r>
          </a:p>
          <a:p>
            <a:pPr marL="285750" indent="-285750" algn="l">
              <a:buFont typeface="Arial" panose="020B0604020202020204" pitchFamily="34" charset="0"/>
              <a:buChar char="•"/>
            </a:pPr>
            <a:r>
              <a:rPr lang="en-US" sz="2000" b="0" i="0" u="none" strike="noStrike" baseline="0">
                <a:latin typeface="Arial" panose="020B0604020202020204" pitchFamily="34" charset="0"/>
              </a:rPr>
              <a:t>Evaluating technology relevant to the quality management of 3D models</a:t>
            </a:r>
          </a:p>
          <a:p>
            <a:pPr marL="285750" indent="-285750" algn="l">
              <a:buFont typeface="Arial" panose="020B0604020202020204" pitchFamily="34" charset="0"/>
              <a:buChar char="•"/>
            </a:pPr>
            <a:r>
              <a:rPr lang="en-US" sz="2000" b="0" i="0" u="none" strike="noStrike" baseline="0">
                <a:latin typeface="Arial" panose="020B0604020202020204" pitchFamily="34" charset="0"/>
              </a:rPr>
              <a:t>Partnering with software vendors to develop short and long-term strategies for successful implementation</a:t>
            </a:r>
            <a:endParaRPr lang="en-US" sz="2000"/>
          </a:p>
        </p:txBody>
      </p:sp>
      <p:sp>
        <p:nvSpPr>
          <p:cNvPr id="9" name="Isosceles Triangle 8">
            <a:extLst>
              <a:ext uri="{FF2B5EF4-FFF2-40B4-BE49-F238E27FC236}">
                <a16:creationId xmlns:a16="http://schemas.microsoft.com/office/drawing/2014/main" id="{D25F9674-8D54-B8E6-DD67-2C66A530A5D8}"/>
              </a:ext>
              <a:ext uri="{C183D7F6-B498-43B3-948B-1728B52AA6E4}">
                <adec:decorative xmlns:adec="http://schemas.microsoft.com/office/drawing/2017/decorative" val="1"/>
              </a:ext>
            </a:extLst>
          </p:cNvPr>
          <p:cNvSpPr/>
          <p:nvPr/>
        </p:nvSpPr>
        <p:spPr>
          <a:xfrm>
            <a:off x="4502241" y="1556733"/>
            <a:ext cx="3293327" cy="2736261"/>
          </a:xfrm>
          <a:prstGeom prst="triangle">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37613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50C36-61C6-B3AF-43D4-060EB8665EA0}"/>
              </a:ext>
            </a:extLst>
          </p:cNvPr>
          <p:cNvSpPr>
            <a:spLocks noGrp="1"/>
          </p:cNvSpPr>
          <p:nvPr>
            <p:ph type="title"/>
          </p:nvPr>
        </p:nvSpPr>
        <p:spPr/>
        <p:txBody>
          <a:bodyPr/>
          <a:lstStyle/>
          <a:p>
            <a:r>
              <a:rPr lang="en-US"/>
              <a:t>People: Change Management &amp; Workforce Development</a:t>
            </a:r>
          </a:p>
        </p:txBody>
      </p:sp>
      <p:sp>
        <p:nvSpPr>
          <p:cNvPr id="6" name="Rectangle: Rounded Corners 5">
            <a:extLst>
              <a:ext uri="{FF2B5EF4-FFF2-40B4-BE49-F238E27FC236}">
                <a16:creationId xmlns:a16="http://schemas.microsoft.com/office/drawing/2014/main" id="{E6BD5B04-9D28-C0CC-66A3-36655EB2F90D}"/>
              </a:ext>
            </a:extLst>
          </p:cNvPr>
          <p:cNvSpPr/>
          <p:nvPr/>
        </p:nvSpPr>
        <p:spPr>
          <a:xfrm>
            <a:off x="488985" y="1366774"/>
            <a:ext cx="11233709" cy="1415796"/>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While the roles and responsibilities of design team members are not  dramatically changing, the competencies required, and methods used to perform and document reviews are different for a model-based environment.</a:t>
            </a:r>
          </a:p>
        </p:txBody>
      </p:sp>
      <p:sp>
        <p:nvSpPr>
          <p:cNvPr id="3" name="Text Placeholder 2">
            <a:extLst>
              <a:ext uri="{FF2B5EF4-FFF2-40B4-BE49-F238E27FC236}">
                <a16:creationId xmlns:a16="http://schemas.microsoft.com/office/drawing/2014/main" id="{63335476-A0DB-F0D8-85FA-0946F78E4B20}"/>
              </a:ext>
            </a:extLst>
          </p:cNvPr>
          <p:cNvSpPr>
            <a:spLocks noGrp="1"/>
          </p:cNvSpPr>
          <p:nvPr>
            <p:ph type="body" sz="quarter" idx="10"/>
          </p:nvPr>
        </p:nvSpPr>
        <p:spPr>
          <a:xfrm>
            <a:off x="619759" y="3089047"/>
            <a:ext cx="10972165" cy="3038653"/>
          </a:xfrm>
        </p:spPr>
        <p:txBody>
          <a:bodyPr vert="horz" lIns="0" tIns="0" rIns="0" bIns="0" rtlCol="0" anchor="t">
            <a:noAutofit/>
          </a:bodyPr>
          <a:lstStyle/>
          <a:p>
            <a:pPr marL="0" indent="0">
              <a:buNone/>
            </a:pPr>
            <a:r>
              <a:rPr lang="en-US" dirty="0">
                <a:cs typeface="Arial"/>
              </a:rPr>
              <a:t>This section describes guidelines for short and long-term activities related to upskilling the current workforce, including:</a:t>
            </a:r>
          </a:p>
          <a:p>
            <a:pPr marL="233045" indent="-233045"/>
            <a:r>
              <a:rPr lang="en-US" dirty="0">
                <a:cs typeface="Arial"/>
              </a:rPr>
              <a:t>Agency Guidelines</a:t>
            </a:r>
          </a:p>
          <a:p>
            <a:pPr marL="233045" indent="-233045"/>
            <a:r>
              <a:rPr lang="en-US" dirty="0">
                <a:cs typeface="Arial"/>
              </a:rPr>
              <a:t>Coordination, Collaboration and Partnerships</a:t>
            </a:r>
          </a:p>
          <a:p>
            <a:pPr marL="233045" indent="-233045"/>
            <a:r>
              <a:rPr lang="en-US" dirty="0">
                <a:cs typeface="Arial"/>
              </a:rPr>
              <a:t>Training Content and Delivery</a:t>
            </a:r>
          </a:p>
          <a:p>
            <a:pPr marL="0" indent="0">
              <a:buNone/>
            </a:pPr>
            <a:endParaRPr lang="en-US" dirty="0">
              <a:cs typeface="Arial"/>
            </a:endParaRPr>
          </a:p>
        </p:txBody>
      </p:sp>
      <p:sp>
        <p:nvSpPr>
          <p:cNvPr id="4" name="Rectangle: Rounded Corners 3">
            <a:extLst>
              <a:ext uri="{FF2B5EF4-FFF2-40B4-BE49-F238E27FC236}">
                <a16:creationId xmlns:a16="http://schemas.microsoft.com/office/drawing/2014/main" id="{23CAB557-C0A6-A892-42C1-E465770C08C1}"/>
              </a:ext>
            </a:extLst>
          </p:cNvPr>
          <p:cNvSpPr/>
          <p:nvPr/>
        </p:nvSpPr>
        <p:spPr>
          <a:xfrm>
            <a:off x="6634886" y="5088890"/>
            <a:ext cx="5087808" cy="1604518"/>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Appendix D provides 3D modeling competencies. Appendix E lists the competencies required for each of the five review types.</a:t>
            </a:r>
          </a:p>
        </p:txBody>
      </p:sp>
      <p:sp>
        <p:nvSpPr>
          <p:cNvPr id="5" name="Arrow: Right 4">
            <a:extLst>
              <a:ext uri="{FF2B5EF4-FFF2-40B4-BE49-F238E27FC236}">
                <a16:creationId xmlns:a16="http://schemas.microsoft.com/office/drawing/2014/main" id="{C15EEFB5-9314-EEA7-C9C2-18F5E5F82AA6}"/>
              </a:ext>
              <a:ext uri="{C183D7F6-B498-43B3-948B-1728B52AA6E4}">
                <adec:decorative xmlns:adec="http://schemas.microsoft.com/office/drawing/2017/decorative" val="1"/>
              </a:ext>
            </a:extLst>
          </p:cNvPr>
          <p:cNvSpPr/>
          <p:nvPr/>
        </p:nvSpPr>
        <p:spPr>
          <a:xfrm>
            <a:off x="5084064" y="5088890"/>
            <a:ext cx="1420051"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38114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50C36-61C6-B3AF-43D4-060EB8665EA0}"/>
              </a:ext>
            </a:extLst>
          </p:cNvPr>
          <p:cNvSpPr>
            <a:spLocks noGrp="1"/>
          </p:cNvSpPr>
          <p:nvPr>
            <p:ph type="title"/>
          </p:nvPr>
        </p:nvSpPr>
        <p:spPr/>
        <p:txBody>
          <a:bodyPr/>
          <a:lstStyle/>
          <a:p>
            <a:r>
              <a:rPr lang="en-US"/>
              <a:t>Process: Planning Changes to the Quality Process</a:t>
            </a:r>
          </a:p>
        </p:txBody>
      </p:sp>
      <p:sp>
        <p:nvSpPr>
          <p:cNvPr id="3" name="Text Placeholder 2">
            <a:extLst>
              <a:ext uri="{FF2B5EF4-FFF2-40B4-BE49-F238E27FC236}">
                <a16:creationId xmlns:a16="http://schemas.microsoft.com/office/drawing/2014/main" id="{63335476-A0DB-F0D8-85FA-0946F78E4B20}"/>
              </a:ext>
            </a:extLst>
          </p:cNvPr>
          <p:cNvSpPr>
            <a:spLocks noGrp="1"/>
          </p:cNvSpPr>
          <p:nvPr>
            <p:ph type="body" sz="quarter" idx="10"/>
          </p:nvPr>
        </p:nvSpPr>
        <p:spPr>
          <a:xfrm>
            <a:off x="619759" y="1219200"/>
            <a:ext cx="10972165" cy="1700645"/>
          </a:xfrm>
        </p:spPr>
        <p:txBody>
          <a:bodyPr vert="horz" lIns="0" tIns="0" rIns="0" bIns="0" rtlCol="0" anchor="t">
            <a:noAutofit/>
          </a:bodyPr>
          <a:lstStyle/>
          <a:p>
            <a:pPr marL="0" indent="0">
              <a:buNone/>
            </a:pPr>
            <a:r>
              <a:rPr lang="en-US" dirty="0">
                <a:cs typeface="Arial"/>
              </a:rPr>
              <a:t>This section provides guidelines for agencies updating the quality management process. Three key areas are identified that may need to be evaluated and updated.</a:t>
            </a:r>
          </a:p>
          <a:p>
            <a:pPr marL="233045" indent="-233045"/>
            <a:r>
              <a:rPr lang="en-US" dirty="0">
                <a:cs typeface="Arial"/>
              </a:rPr>
              <a:t>QA documentation requirements</a:t>
            </a:r>
          </a:p>
          <a:p>
            <a:pPr marL="233045" indent="-233045"/>
            <a:endParaRPr lang="en-US" dirty="0">
              <a:cs typeface="Arial"/>
            </a:endParaRPr>
          </a:p>
        </p:txBody>
      </p:sp>
      <p:sp>
        <p:nvSpPr>
          <p:cNvPr id="4" name="Rectangle: Rounded Corners 3">
            <a:extLst>
              <a:ext uri="{FF2B5EF4-FFF2-40B4-BE49-F238E27FC236}">
                <a16:creationId xmlns:a16="http://schemas.microsoft.com/office/drawing/2014/main" id="{23CAB557-C0A6-A892-42C1-E465770C08C1}"/>
              </a:ext>
            </a:extLst>
          </p:cNvPr>
          <p:cNvSpPr/>
          <p:nvPr/>
        </p:nvSpPr>
        <p:spPr>
          <a:xfrm>
            <a:off x="6775938" y="2226997"/>
            <a:ext cx="5069528" cy="2404005"/>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Chapter 3 provides guidelines for management of digital records. Appendix C offers a collection of review documentation property sets.</a:t>
            </a:r>
          </a:p>
        </p:txBody>
      </p:sp>
      <p:sp>
        <p:nvSpPr>
          <p:cNvPr id="5" name="Arrow: Right 4">
            <a:extLst>
              <a:ext uri="{FF2B5EF4-FFF2-40B4-BE49-F238E27FC236}">
                <a16:creationId xmlns:a16="http://schemas.microsoft.com/office/drawing/2014/main" id="{C15EEFB5-9314-EEA7-C9C2-18F5E5F82AA6}"/>
              </a:ext>
              <a:ext uri="{C183D7F6-B498-43B3-948B-1728B52AA6E4}">
                <adec:decorative xmlns:adec="http://schemas.microsoft.com/office/drawing/2017/decorative" val="1"/>
              </a:ext>
            </a:extLst>
          </p:cNvPr>
          <p:cNvSpPr/>
          <p:nvPr/>
        </p:nvSpPr>
        <p:spPr>
          <a:xfrm>
            <a:off x="5412298" y="2405378"/>
            <a:ext cx="1110098"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2">
            <a:extLst>
              <a:ext uri="{FF2B5EF4-FFF2-40B4-BE49-F238E27FC236}">
                <a16:creationId xmlns:a16="http://schemas.microsoft.com/office/drawing/2014/main" id="{1ACD497E-AAA5-D63E-6E4A-D0A84CC39BBC}"/>
              </a:ext>
            </a:extLst>
          </p:cNvPr>
          <p:cNvSpPr txBox="1">
            <a:spLocks/>
          </p:cNvSpPr>
          <p:nvPr/>
        </p:nvSpPr>
        <p:spPr>
          <a:xfrm>
            <a:off x="619759" y="3035161"/>
            <a:ext cx="10972165" cy="511907"/>
          </a:xfrm>
          <a:prstGeom prst="rect">
            <a:avLst/>
          </a:prstGeom>
        </p:spPr>
        <p:txBody>
          <a:bodyPr vert="horz" lIns="0" tIns="0" rIns="0" bIns="0" rtlCol="0" anchor="t">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3045" indent="-233045"/>
            <a:r>
              <a:rPr lang="en-US" dirty="0">
                <a:cs typeface="Arial"/>
              </a:rPr>
              <a:t>QC standards and procedures</a:t>
            </a:r>
          </a:p>
          <a:p>
            <a:pPr marL="0" indent="0">
              <a:buNone/>
            </a:pPr>
            <a:endParaRPr lang="en-US" dirty="0">
              <a:cs typeface="Arial"/>
            </a:endParaRPr>
          </a:p>
        </p:txBody>
      </p:sp>
      <p:sp>
        <p:nvSpPr>
          <p:cNvPr id="6" name="Rectangle: Rounded Corners 5">
            <a:extLst>
              <a:ext uri="{FF2B5EF4-FFF2-40B4-BE49-F238E27FC236}">
                <a16:creationId xmlns:a16="http://schemas.microsoft.com/office/drawing/2014/main" id="{E6BD5B04-9D28-C0CC-66A3-36655EB2F90D}"/>
              </a:ext>
            </a:extLst>
          </p:cNvPr>
          <p:cNvSpPr/>
          <p:nvPr/>
        </p:nvSpPr>
        <p:spPr>
          <a:xfrm>
            <a:off x="600076" y="5102248"/>
            <a:ext cx="11233709" cy="1415796"/>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Items to consider during evaluation include updating or establishing roles and responsibilities, introduce new documentation, update standards and criteria for review processes, and create or update modeling standards.</a:t>
            </a:r>
          </a:p>
        </p:txBody>
      </p:sp>
      <p:sp>
        <p:nvSpPr>
          <p:cNvPr id="7" name="Arrow: Bent 6">
            <a:extLst>
              <a:ext uri="{FF2B5EF4-FFF2-40B4-BE49-F238E27FC236}">
                <a16:creationId xmlns:a16="http://schemas.microsoft.com/office/drawing/2014/main" id="{8B46886A-19DF-00CB-E770-9323BD29C206}"/>
              </a:ext>
              <a:ext uri="{C183D7F6-B498-43B3-948B-1728B52AA6E4}">
                <adec:decorative xmlns:adec="http://schemas.microsoft.com/office/drawing/2017/decorative" val="1"/>
              </a:ext>
            </a:extLst>
          </p:cNvPr>
          <p:cNvSpPr/>
          <p:nvPr/>
        </p:nvSpPr>
        <p:spPr>
          <a:xfrm rot="5400000">
            <a:off x="4711335" y="3537368"/>
            <a:ext cx="1565134" cy="726426"/>
          </a:xfrm>
          <a:prstGeom prst="ben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 Placeholder 2">
            <a:extLst>
              <a:ext uri="{FF2B5EF4-FFF2-40B4-BE49-F238E27FC236}">
                <a16:creationId xmlns:a16="http://schemas.microsoft.com/office/drawing/2014/main" id="{F320DDC0-F3A1-B85D-BD67-8D01C8F45161}"/>
              </a:ext>
            </a:extLst>
          </p:cNvPr>
          <p:cNvSpPr txBox="1">
            <a:spLocks/>
          </p:cNvSpPr>
          <p:nvPr/>
        </p:nvSpPr>
        <p:spPr>
          <a:xfrm>
            <a:off x="619759" y="3631106"/>
            <a:ext cx="10972165" cy="1185148"/>
          </a:xfrm>
          <a:prstGeom prst="rect">
            <a:avLst/>
          </a:prstGeom>
        </p:spPr>
        <p:txBody>
          <a:bodyPr vert="horz" lIns="0" tIns="0" rIns="0" bIns="0" rtlCol="0" anchor="t">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3045" indent="-233045"/>
            <a:r>
              <a:rPr lang="en-US" dirty="0">
                <a:cs typeface="Arial"/>
              </a:rPr>
              <a:t>Review tools and job aids</a:t>
            </a:r>
          </a:p>
          <a:p>
            <a:pPr marL="233045" indent="-233045"/>
            <a:endParaRPr lang="en-US" dirty="0">
              <a:cs typeface="Arial"/>
            </a:endParaRPr>
          </a:p>
        </p:txBody>
      </p:sp>
    </p:spTree>
    <p:extLst>
      <p:ext uri="{BB962C8B-B14F-4D97-AF65-F5344CB8AC3E}">
        <p14:creationId xmlns:p14="http://schemas.microsoft.com/office/powerpoint/2010/main" val="7687766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50C36-61C6-B3AF-43D4-060EB8665EA0}"/>
              </a:ext>
            </a:extLst>
          </p:cNvPr>
          <p:cNvSpPr>
            <a:spLocks noGrp="1"/>
          </p:cNvSpPr>
          <p:nvPr>
            <p:ph type="title"/>
          </p:nvPr>
        </p:nvSpPr>
        <p:spPr/>
        <p:txBody>
          <a:bodyPr/>
          <a:lstStyle/>
          <a:p>
            <a:r>
              <a:rPr lang="en-US"/>
              <a:t>Review Tools and Job Aids</a:t>
            </a:r>
          </a:p>
        </p:txBody>
      </p:sp>
      <p:sp>
        <p:nvSpPr>
          <p:cNvPr id="3" name="Text Placeholder 2">
            <a:extLst>
              <a:ext uri="{FF2B5EF4-FFF2-40B4-BE49-F238E27FC236}">
                <a16:creationId xmlns:a16="http://schemas.microsoft.com/office/drawing/2014/main" id="{63335476-A0DB-F0D8-85FA-0946F78E4B20}"/>
              </a:ext>
            </a:extLst>
          </p:cNvPr>
          <p:cNvSpPr>
            <a:spLocks noGrp="1"/>
          </p:cNvSpPr>
          <p:nvPr>
            <p:ph type="body" sz="quarter" idx="10"/>
          </p:nvPr>
        </p:nvSpPr>
        <p:spPr>
          <a:xfrm>
            <a:off x="619759" y="1452880"/>
            <a:ext cx="10972165" cy="1588203"/>
          </a:xfrm>
        </p:spPr>
        <p:txBody>
          <a:bodyPr vert="horz" lIns="0" tIns="0" rIns="0" bIns="0" rtlCol="0" anchor="t">
            <a:noAutofit/>
          </a:bodyPr>
          <a:lstStyle/>
          <a:p>
            <a:pPr marL="0" indent="0">
              <a:buNone/>
            </a:pPr>
            <a:r>
              <a:rPr lang="en-US" dirty="0">
                <a:cs typeface="Arial"/>
              </a:rPr>
              <a:t>This section describes items to consider while evaluating software and updating job aids.</a:t>
            </a:r>
          </a:p>
          <a:p>
            <a:pPr marL="233045" indent="-233045"/>
            <a:r>
              <a:rPr lang="en-US" dirty="0">
                <a:cs typeface="Arial"/>
              </a:rPr>
              <a:t>Assess current CDE</a:t>
            </a:r>
          </a:p>
          <a:p>
            <a:pPr marL="233045" indent="-233045"/>
            <a:endParaRPr lang="en-US" dirty="0">
              <a:cs typeface="Arial"/>
            </a:endParaRPr>
          </a:p>
        </p:txBody>
      </p:sp>
      <p:sp>
        <p:nvSpPr>
          <p:cNvPr id="4" name="Rectangle: Rounded Corners 3">
            <a:extLst>
              <a:ext uri="{FF2B5EF4-FFF2-40B4-BE49-F238E27FC236}">
                <a16:creationId xmlns:a16="http://schemas.microsoft.com/office/drawing/2014/main" id="{23CAB557-C0A6-A892-42C1-E465770C08C1}"/>
              </a:ext>
            </a:extLst>
          </p:cNvPr>
          <p:cNvSpPr/>
          <p:nvPr/>
        </p:nvSpPr>
        <p:spPr>
          <a:xfrm>
            <a:off x="5937128" y="1904805"/>
            <a:ext cx="6122009" cy="1415796"/>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Chapter 5 has general guidelines. ISO 19650-1 defines functional requirements for procurement of a CDE.</a:t>
            </a:r>
          </a:p>
        </p:txBody>
      </p:sp>
      <p:sp>
        <p:nvSpPr>
          <p:cNvPr id="7" name="Text Placeholder 2">
            <a:extLst>
              <a:ext uri="{FF2B5EF4-FFF2-40B4-BE49-F238E27FC236}">
                <a16:creationId xmlns:a16="http://schemas.microsoft.com/office/drawing/2014/main" id="{A35EA325-A77C-0AB9-E470-58342124164F}"/>
              </a:ext>
            </a:extLst>
          </p:cNvPr>
          <p:cNvSpPr txBox="1">
            <a:spLocks/>
          </p:cNvSpPr>
          <p:nvPr/>
        </p:nvSpPr>
        <p:spPr>
          <a:xfrm>
            <a:off x="600076" y="2944184"/>
            <a:ext cx="10972165" cy="2278861"/>
          </a:xfrm>
          <a:prstGeom prst="rect">
            <a:avLst/>
          </a:prstGeom>
        </p:spPr>
        <p:txBody>
          <a:bodyPr vert="horz" lIns="0" tIns="0" rIns="0" bIns="0" rtlCol="0" anchor="t">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3045" indent="-233045"/>
            <a:r>
              <a:rPr lang="en-US" dirty="0">
                <a:cs typeface="Arial"/>
              </a:rPr>
              <a:t>Acquire model based review tools</a:t>
            </a:r>
          </a:p>
          <a:p>
            <a:pPr marL="233045" indent="-233045"/>
            <a:r>
              <a:rPr lang="en-US" dirty="0">
                <a:cs typeface="Arial"/>
              </a:rPr>
              <a:t>Working with vendors on configurations</a:t>
            </a:r>
          </a:p>
          <a:p>
            <a:pPr marL="233045" indent="-233045"/>
            <a:r>
              <a:rPr lang="en-US" dirty="0">
                <a:cs typeface="Arial"/>
              </a:rPr>
              <a:t>Updating checklists or other job aids</a:t>
            </a:r>
          </a:p>
          <a:p>
            <a:pPr marL="233045" indent="-233045"/>
            <a:endParaRPr lang="en-US" dirty="0">
              <a:cs typeface="Arial"/>
            </a:endParaRPr>
          </a:p>
        </p:txBody>
      </p:sp>
      <p:sp>
        <p:nvSpPr>
          <p:cNvPr id="6" name="Rectangle: Rounded Corners 5">
            <a:extLst>
              <a:ext uri="{FF2B5EF4-FFF2-40B4-BE49-F238E27FC236}">
                <a16:creationId xmlns:a16="http://schemas.microsoft.com/office/drawing/2014/main" id="{E6BD5B04-9D28-C0CC-66A3-36655EB2F90D}"/>
              </a:ext>
            </a:extLst>
          </p:cNvPr>
          <p:cNvSpPr/>
          <p:nvPr/>
        </p:nvSpPr>
        <p:spPr>
          <a:xfrm>
            <a:off x="900638" y="5142484"/>
            <a:ext cx="5036490" cy="1415796"/>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Sample checklists are provided in Appendix F for reference. </a:t>
            </a:r>
          </a:p>
        </p:txBody>
      </p:sp>
      <p:sp>
        <p:nvSpPr>
          <p:cNvPr id="5" name="Arrow: Right 4">
            <a:extLst>
              <a:ext uri="{FF2B5EF4-FFF2-40B4-BE49-F238E27FC236}">
                <a16:creationId xmlns:a16="http://schemas.microsoft.com/office/drawing/2014/main" id="{C15EEFB5-9314-EEA7-C9C2-18F5E5F82AA6}"/>
              </a:ext>
              <a:ext uri="{C183D7F6-B498-43B3-948B-1728B52AA6E4}">
                <adec:decorative xmlns:adec="http://schemas.microsoft.com/office/drawing/2017/decorative" val="1"/>
              </a:ext>
            </a:extLst>
          </p:cNvPr>
          <p:cNvSpPr/>
          <p:nvPr/>
        </p:nvSpPr>
        <p:spPr>
          <a:xfrm>
            <a:off x="3806092" y="2283639"/>
            <a:ext cx="1746145"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78240972-11A5-2802-2440-E2B18DFD3DA7}"/>
              </a:ext>
              <a:ext uri="{C183D7F6-B498-43B3-948B-1728B52AA6E4}">
                <adec:decorative xmlns:adec="http://schemas.microsoft.com/office/drawing/2017/decorative" val="1"/>
              </a:ext>
            </a:extLst>
          </p:cNvPr>
          <p:cNvSpPr/>
          <p:nvPr/>
        </p:nvSpPr>
        <p:spPr>
          <a:xfrm rot="5400000">
            <a:off x="3115567" y="4512202"/>
            <a:ext cx="618458"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5067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50C36-61C6-B3AF-43D4-060EB8665EA0}"/>
              </a:ext>
            </a:extLst>
          </p:cNvPr>
          <p:cNvSpPr>
            <a:spLocks noGrp="1"/>
          </p:cNvSpPr>
          <p:nvPr>
            <p:ph type="title"/>
          </p:nvPr>
        </p:nvSpPr>
        <p:spPr/>
        <p:txBody>
          <a:bodyPr/>
          <a:lstStyle/>
          <a:p>
            <a:r>
              <a:rPr lang="en-US" dirty="0"/>
              <a:t>Process: Implementing Standards and Process Control</a:t>
            </a:r>
          </a:p>
        </p:txBody>
      </p:sp>
      <p:sp>
        <p:nvSpPr>
          <p:cNvPr id="3" name="Text Placeholder 2">
            <a:extLst>
              <a:ext uri="{FF2B5EF4-FFF2-40B4-BE49-F238E27FC236}">
                <a16:creationId xmlns:a16="http://schemas.microsoft.com/office/drawing/2014/main" id="{63335476-A0DB-F0D8-85FA-0946F78E4B20}"/>
              </a:ext>
            </a:extLst>
          </p:cNvPr>
          <p:cNvSpPr>
            <a:spLocks noGrp="1"/>
          </p:cNvSpPr>
          <p:nvPr>
            <p:ph type="body" sz="quarter" idx="10"/>
          </p:nvPr>
        </p:nvSpPr>
        <p:spPr>
          <a:xfrm>
            <a:off x="619759" y="1219200"/>
            <a:ext cx="10972165" cy="5105400"/>
          </a:xfrm>
        </p:spPr>
        <p:txBody>
          <a:bodyPr vert="horz" lIns="0" tIns="0" rIns="0" bIns="0" rtlCol="0" anchor="t">
            <a:noAutofit/>
          </a:bodyPr>
          <a:lstStyle/>
          <a:p>
            <a:pPr marL="0" indent="0">
              <a:buNone/>
            </a:pPr>
            <a:r>
              <a:rPr lang="en-US" dirty="0">
                <a:cs typeface="Arial"/>
              </a:rPr>
              <a:t>Section 6.3.2 and 6.3.3 provide guidance on defining and implementing processes for:</a:t>
            </a:r>
          </a:p>
          <a:p>
            <a:r>
              <a:rPr lang="en-US" dirty="0">
                <a:cs typeface="Arial"/>
              </a:rPr>
              <a:t>Establishing Information Modeling Standards</a:t>
            </a:r>
          </a:p>
          <a:p>
            <a:r>
              <a:rPr lang="en-US" dirty="0">
                <a:cs typeface="Arial"/>
              </a:rPr>
              <a:t>Leveraging modeling software configuration to create a consistent and repeatable model-based design processes</a:t>
            </a:r>
          </a:p>
          <a:p>
            <a:r>
              <a:rPr lang="en-US" dirty="0">
                <a:cs typeface="Arial"/>
              </a:rPr>
              <a:t>Creating on boarding training procedures</a:t>
            </a:r>
          </a:p>
          <a:p>
            <a:pPr lvl="1"/>
            <a:endParaRPr lang="en-US" dirty="0">
              <a:cs typeface="Arial"/>
            </a:endParaRPr>
          </a:p>
          <a:p>
            <a:pPr marL="233045" indent="-233045"/>
            <a:endParaRPr lang="en-US" dirty="0">
              <a:cs typeface="Arial"/>
            </a:endParaRPr>
          </a:p>
        </p:txBody>
      </p:sp>
      <p:sp>
        <p:nvSpPr>
          <p:cNvPr id="8" name="Arrow: Pentagon 7">
            <a:extLst>
              <a:ext uri="{FF2B5EF4-FFF2-40B4-BE49-F238E27FC236}">
                <a16:creationId xmlns:a16="http://schemas.microsoft.com/office/drawing/2014/main" id="{24A35263-9240-F2DF-CB34-69F37A6A5F51}"/>
              </a:ext>
              <a:ext uri="{C183D7F6-B498-43B3-948B-1728B52AA6E4}">
                <adec:decorative xmlns:adec="http://schemas.microsoft.com/office/drawing/2017/decorative" val="0"/>
              </a:ext>
            </a:extLst>
          </p:cNvPr>
          <p:cNvSpPr/>
          <p:nvPr/>
        </p:nvSpPr>
        <p:spPr>
          <a:xfrm>
            <a:off x="625229" y="4479636"/>
            <a:ext cx="3263280" cy="1946563"/>
          </a:xfrm>
          <a:prstGeom prst="homePlate">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r>
              <a:rPr lang="en-US" sz="3200" b="1"/>
              <a:t>Don’t forget!</a:t>
            </a:r>
          </a:p>
        </p:txBody>
      </p:sp>
      <p:sp>
        <p:nvSpPr>
          <p:cNvPr id="14" name="Title 1">
            <a:extLst>
              <a:ext uri="{FF2B5EF4-FFF2-40B4-BE49-F238E27FC236}">
                <a16:creationId xmlns:a16="http://schemas.microsoft.com/office/drawing/2014/main" id="{97A08629-2C60-B1EC-F059-4F1F9AE91A3E}"/>
              </a:ext>
            </a:extLst>
          </p:cNvPr>
          <p:cNvSpPr txBox="1">
            <a:spLocks/>
          </p:cNvSpPr>
          <p:nvPr/>
        </p:nvSpPr>
        <p:spPr>
          <a:xfrm>
            <a:off x="4126880" y="5219700"/>
            <a:ext cx="7439891" cy="838200"/>
          </a:xfrm>
          <a:prstGeom prst="rect">
            <a:avLst/>
          </a:prstGeom>
        </p:spPr>
        <p:txBody>
          <a:bodyPr vert="horz" lIns="0" tIns="0" rIns="0" bIns="0" rtlCol="0" anchor="t">
            <a:noAutofit/>
          </a:bodyPr>
          <a:lstStyle>
            <a:lvl1pPr algn="l" defTabSz="914354" rtl="0" eaLnBrk="1" latinLnBrk="0" hangingPunct="1">
              <a:lnSpc>
                <a:spcPct val="90000"/>
              </a:lnSpc>
              <a:spcBef>
                <a:spcPct val="0"/>
              </a:spcBef>
              <a:buNone/>
              <a:defRPr sz="3200" b="1" kern="1200">
                <a:solidFill>
                  <a:schemeClr val="tx1"/>
                </a:solidFill>
                <a:latin typeface="+mj-lt"/>
                <a:ea typeface="+mj-ea"/>
                <a:cs typeface="+mj-cs"/>
              </a:defRPr>
            </a:lvl1pPr>
          </a:lstStyle>
          <a:p>
            <a:r>
              <a:rPr lang="en-US"/>
              <a:t>Product Control vs Process Control</a:t>
            </a:r>
          </a:p>
        </p:txBody>
      </p:sp>
    </p:spTree>
    <p:extLst>
      <p:ext uri="{BB962C8B-B14F-4D97-AF65-F5344CB8AC3E}">
        <p14:creationId xmlns:p14="http://schemas.microsoft.com/office/powerpoint/2010/main" val="34623226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50C36-61C6-B3AF-43D4-060EB8665EA0}"/>
              </a:ext>
            </a:extLst>
          </p:cNvPr>
          <p:cNvSpPr>
            <a:spLocks noGrp="1"/>
          </p:cNvSpPr>
          <p:nvPr>
            <p:ph type="title"/>
          </p:nvPr>
        </p:nvSpPr>
        <p:spPr/>
        <p:txBody>
          <a:bodyPr/>
          <a:lstStyle/>
          <a:p>
            <a:r>
              <a:rPr lang="en-US"/>
              <a:t>Technology: Current Functionality and Ongoing Developments</a:t>
            </a:r>
          </a:p>
        </p:txBody>
      </p:sp>
      <p:sp>
        <p:nvSpPr>
          <p:cNvPr id="3" name="Text Placeholder 2">
            <a:extLst>
              <a:ext uri="{FF2B5EF4-FFF2-40B4-BE49-F238E27FC236}">
                <a16:creationId xmlns:a16="http://schemas.microsoft.com/office/drawing/2014/main" id="{63335476-A0DB-F0D8-85FA-0946F78E4B20}"/>
              </a:ext>
            </a:extLst>
          </p:cNvPr>
          <p:cNvSpPr>
            <a:spLocks noGrp="1"/>
          </p:cNvSpPr>
          <p:nvPr>
            <p:ph type="body" sz="quarter" idx="10"/>
          </p:nvPr>
        </p:nvSpPr>
        <p:spPr/>
        <p:txBody>
          <a:bodyPr vert="horz" lIns="0" tIns="0" rIns="0" bIns="0" rtlCol="0" anchor="t">
            <a:noAutofit/>
          </a:bodyPr>
          <a:lstStyle/>
          <a:p>
            <a:pPr marL="0" indent="0">
              <a:buNone/>
            </a:pPr>
            <a:r>
              <a:rPr lang="en-US" dirty="0">
                <a:cs typeface="Arial"/>
              </a:rPr>
              <a:t>This section provides a summary of current software functionality and gaps, existing automation tools and the role of open data standards</a:t>
            </a:r>
          </a:p>
          <a:p>
            <a:pPr marL="0" indent="0">
              <a:buNone/>
            </a:pPr>
            <a:r>
              <a:rPr lang="en-US" dirty="0">
                <a:cs typeface="Arial"/>
              </a:rPr>
              <a:t>Existing automation tools can be broken into three types</a:t>
            </a:r>
          </a:p>
          <a:p>
            <a:pPr marL="233045" indent="-233045"/>
            <a:r>
              <a:rPr lang="en-US" dirty="0">
                <a:cs typeface="Arial"/>
              </a:rPr>
              <a:t>CADD Standards Compliance Checks</a:t>
            </a:r>
          </a:p>
          <a:p>
            <a:pPr marL="233045" indent="-233045"/>
            <a:r>
              <a:rPr lang="en-US" dirty="0">
                <a:cs typeface="Arial"/>
              </a:rPr>
              <a:t>Design Code Compliance Checks</a:t>
            </a:r>
          </a:p>
          <a:p>
            <a:pPr marL="233045" indent="-233045"/>
            <a:r>
              <a:rPr lang="en-US" dirty="0">
                <a:cs typeface="Arial"/>
              </a:rPr>
              <a:t>3D Design Review and Clash Detection Checks</a:t>
            </a:r>
          </a:p>
          <a:p>
            <a:pPr marL="233045" indent="-233045"/>
            <a:endParaRPr lang="en-US" dirty="0">
              <a:cs typeface="Arial"/>
            </a:endParaRPr>
          </a:p>
        </p:txBody>
      </p:sp>
      <p:sp>
        <p:nvSpPr>
          <p:cNvPr id="6" name="Rectangle: Rounded Corners 5">
            <a:extLst>
              <a:ext uri="{FF2B5EF4-FFF2-40B4-BE49-F238E27FC236}">
                <a16:creationId xmlns:a16="http://schemas.microsoft.com/office/drawing/2014/main" id="{E6BD5B04-9D28-C0CC-66A3-36655EB2F90D}"/>
              </a:ext>
            </a:extLst>
          </p:cNvPr>
          <p:cNvSpPr/>
          <p:nvPr/>
        </p:nvSpPr>
        <p:spPr>
          <a:xfrm>
            <a:off x="488986" y="4806086"/>
            <a:ext cx="11476368" cy="1852621"/>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effectLst/>
                <a:ea typeface="Times New Roman" panose="02020603050405020304" pitchFamily="18" charset="0"/>
                <a:cs typeface="Times New Roman" panose="02020603050405020304" pitchFamily="18" charset="0"/>
              </a:rPr>
              <a:t>Human reviewers are essential for checking nuances of design, but software can provide automated checks of design standards and changes between milestone reviews. It is important for agencies define their standards and functional requirements based on performance outcomes rather than prescriptive methods.</a:t>
            </a:r>
            <a:endParaRPr lang="en-US" sz="3200" dirty="0"/>
          </a:p>
        </p:txBody>
      </p:sp>
    </p:spTree>
    <p:extLst>
      <p:ext uri="{BB962C8B-B14F-4D97-AF65-F5344CB8AC3E}">
        <p14:creationId xmlns:p14="http://schemas.microsoft.com/office/powerpoint/2010/main" val="2952602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FD122-BAC7-3E9A-4BEF-CA4866814399}"/>
              </a:ext>
            </a:extLst>
          </p:cNvPr>
          <p:cNvSpPr>
            <a:spLocks noGrp="1"/>
          </p:cNvSpPr>
          <p:nvPr>
            <p:ph type="title"/>
          </p:nvPr>
        </p:nvSpPr>
        <p:spPr/>
        <p:txBody>
          <a:bodyPr/>
          <a:lstStyle/>
          <a:p>
            <a:r>
              <a:rPr lang="en-US"/>
              <a:t>Agenda</a:t>
            </a:r>
          </a:p>
        </p:txBody>
      </p:sp>
      <p:sp>
        <p:nvSpPr>
          <p:cNvPr id="3" name="Text Placeholder 2">
            <a:extLst>
              <a:ext uri="{FF2B5EF4-FFF2-40B4-BE49-F238E27FC236}">
                <a16:creationId xmlns:a16="http://schemas.microsoft.com/office/drawing/2014/main" id="{91B3FD23-D73D-3F3D-F1A6-B6DFEAE2841B}"/>
              </a:ext>
            </a:extLst>
          </p:cNvPr>
          <p:cNvSpPr>
            <a:spLocks noGrp="1"/>
          </p:cNvSpPr>
          <p:nvPr>
            <p:ph type="body" sz="quarter" idx="10"/>
          </p:nvPr>
        </p:nvSpPr>
        <p:spPr>
          <a:xfrm>
            <a:off x="619759" y="1141781"/>
            <a:ext cx="10972165" cy="5182819"/>
          </a:xfrm>
        </p:spPr>
        <p:txBody>
          <a:bodyPr/>
          <a:lstStyle/>
          <a:p>
            <a:pPr marL="457200" indent="-457200">
              <a:buFont typeface="+mj-lt"/>
              <a:buAutoNum type="arabicPeriod"/>
            </a:pPr>
            <a:r>
              <a:rPr lang="en-US" dirty="0"/>
              <a:t>Guide Introduction</a:t>
            </a:r>
          </a:p>
          <a:p>
            <a:pPr marL="457200" indent="-457200">
              <a:buFont typeface="+mj-lt"/>
              <a:buAutoNum type="arabicPeriod"/>
            </a:pPr>
            <a:r>
              <a:rPr lang="en-US" dirty="0"/>
              <a:t>Quality Management Concepts</a:t>
            </a:r>
          </a:p>
          <a:p>
            <a:pPr marL="457200" indent="-457200">
              <a:buFont typeface="+mj-lt"/>
              <a:buAutoNum type="arabicPeriod"/>
            </a:pPr>
            <a:r>
              <a:rPr lang="en-US" dirty="0"/>
              <a:t>3D Model Reviews</a:t>
            </a:r>
          </a:p>
          <a:p>
            <a:pPr marL="457200" indent="-457200">
              <a:buFont typeface="+mj-lt"/>
              <a:buAutoNum type="arabicPeriod"/>
            </a:pPr>
            <a:r>
              <a:rPr lang="en-US" dirty="0"/>
              <a:t>Setting up for Success</a:t>
            </a:r>
          </a:p>
          <a:p>
            <a:pPr marL="457200" indent="-457200">
              <a:buFont typeface="+mj-lt"/>
              <a:buAutoNum type="arabicPeriod"/>
            </a:pPr>
            <a:r>
              <a:rPr lang="en-US" dirty="0"/>
              <a:t>Sample Quality Artifacts</a:t>
            </a:r>
          </a:p>
          <a:p>
            <a:pPr marL="457200" indent="-457200">
              <a:buFont typeface="+mj-lt"/>
              <a:buAutoNum type="arabicPeriod"/>
            </a:pPr>
            <a:r>
              <a:rPr lang="en-US" dirty="0"/>
              <a:t>Implementation</a:t>
            </a:r>
          </a:p>
        </p:txBody>
      </p:sp>
    </p:spTree>
    <p:extLst>
      <p:ext uri="{BB962C8B-B14F-4D97-AF65-F5344CB8AC3E}">
        <p14:creationId xmlns:p14="http://schemas.microsoft.com/office/powerpoint/2010/main" val="29551128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ECC12-11EE-C6FA-6835-A7E4613D0787}"/>
              </a:ext>
            </a:extLst>
          </p:cNvPr>
          <p:cNvSpPr>
            <a:spLocks noGrp="1"/>
          </p:cNvSpPr>
          <p:nvPr>
            <p:ph type="title"/>
          </p:nvPr>
        </p:nvSpPr>
        <p:spPr/>
        <p:txBody>
          <a:bodyPr/>
          <a:lstStyle/>
          <a:p>
            <a:r>
              <a:rPr lang="en-US" dirty="0"/>
              <a:t>The Role of Open Data Standards</a:t>
            </a:r>
          </a:p>
        </p:txBody>
      </p:sp>
      <p:sp>
        <p:nvSpPr>
          <p:cNvPr id="3" name="Text Placeholder 2">
            <a:extLst>
              <a:ext uri="{FF2B5EF4-FFF2-40B4-BE49-F238E27FC236}">
                <a16:creationId xmlns:a16="http://schemas.microsoft.com/office/drawing/2014/main" id="{DA22B815-DA8A-CF8F-AD35-B7C0C0C1E5E5}"/>
              </a:ext>
            </a:extLst>
          </p:cNvPr>
          <p:cNvSpPr>
            <a:spLocks noGrp="1"/>
          </p:cNvSpPr>
          <p:nvPr>
            <p:ph type="body" sz="quarter" idx="10"/>
          </p:nvPr>
        </p:nvSpPr>
        <p:spPr>
          <a:xfrm>
            <a:off x="619759" y="1452880"/>
            <a:ext cx="10972165" cy="1976120"/>
          </a:xfrm>
        </p:spPr>
        <p:txBody>
          <a:bodyPr/>
          <a:lstStyle/>
          <a:p>
            <a:pPr marL="0" indent="0">
              <a:buNone/>
            </a:pPr>
            <a:r>
              <a:rPr lang="en-US" dirty="0"/>
              <a:t>Current development for the deployment and adoption of open data standards is being developed through two AASHTO Pooled Funds:</a:t>
            </a:r>
          </a:p>
          <a:p>
            <a:r>
              <a:rPr lang="en-US" dirty="0"/>
              <a:t>TPF-5(372) – Building Information Modeling (BIM) for Bridges and Structures</a:t>
            </a:r>
          </a:p>
          <a:p>
            <a:r>
              <a:rPr lang="en-US" dirty="0"/>
              <a:t>TPF-5(523) - Building Information Modeling (BIM) for Bridges and Structures – Phase II</a:t>
            </a:r>
          </a:p>
        </p:txBody>
      </p:sp>
      <p:sp>
        <p:nvSpPr>
          <p:cNvPr id="5" name="Rectangle: Rounded Corners 4">
            <a:extLst>
              <a:ext uri="{FF2B5EF4-FFF2-40B4-BE49-F238E27FC236}">
                <a16:creationId xmlns:a16="http://schemas.microsoft.com/office/drawing/2014/main" id="{0BBF40B8-C119-811F-7943-8F1281C62938}"/>
              </a:ext>
            </a:extLst>
          </p:cNvPr>
          <p:cNvSpPr/>
          <p:nvPr/>
        </p:nvSpPr>
        <p:spPr>
          <a:xfrm>
            <a:off x="609600" y="3902479"/>
            <a:ext cx="5069528" cy="2212505"/>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Open data standards rely on the IFC schema that is used to reference model elements within a design to the IFC data structure.</a:t>
            </a:r>
          </a:p>
        </p:txBody>
      </p:sp>
      <p:sp>
        <p:nvSpPr>
          <p:cNvPr id="7" name="Arrow: Right 6">
            <a:extLst>
              <a:ext uri="{FF2B5EF4-FFF2-40B4-BE49-F238E27FC236}">
                <a16:creationId xmlns:a16="http://schemas.microsoft.com/office/drawing/2014/main" id="{407E2471-A5F0-C1A5-0882-8F6C18731281}"/>
              </a:ext>
              <a:ext uri="{C183D7F6-B498-43B3-948B-1728B52AA6E4}">
                <adec:decorative xmlns:adec="http://schemas.microsoft.com/office/drawing/2017/decorative" val="1"/>
              </a:ext>
            </a:extLst>
          </p:cNvPr>
          <p:cNvSpPr/>
          <p:nvPr/>
        </p:nvSpPr>
        <p:spPr>
          <a:xfrm>
            <a:off x="5949216" y="4903313"/>
            <a:ext cx="1062893" cy="402336"/>
          </a:xfrm>
          <a:prstGeom prst="rightArrow">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2">
            <a:extLst>
              <a:ext uri="{FF2B5EF4-FFF2-40B4-BE49-F238E27FC236}">
                <a16:creationId xmlns:a16="http://schemas.microsoft.com/office/drawing/2014/main" id="{91B1A15A-1D1C-3BD7-57F7-0F4DDC889E82}"/>
              </a:ext>
            </a:extLst>
          </p:cNvPr>
          <p:cNvSpPr txBox="1">
            <a:spLocks/>
          </p:cNvSpPr>
          <p:nvPr/>
        </p:nvSpPr>
        <p:spPr>
          <a:xfrm>
            <a:off x="7282197" y="3901612"/>
            <a:ext cx="4710478" cy="2808073"/>
          </a:xfrm>
          <a:prstGeom prst="rect">
            <a:avLst/>
          </a:prstGeom>
        </p:spPr>
        <p:txBody>
          <a:bodyPr vert="horz" lIns="0" tIns="0" rIns="0" bIns="0" rtlCol="0">
            <a:noAutofit/>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2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In relation to quality management:</a:t>
            </a:r>
          </a:p>
          <a:p>
            <a:r>
              <a:rPr lang="en-US" dirty="0"/>
              <a:t>buildingSMART IFC File Validation Service</a:t>
            </a:r>
          </a:p>
          <a:p>
            <a:r>
              <a:rPr lang="en-US" dirty="0"/>
              <a:t>Information Delivery Specification (IDS)</a:t>
            </a:r>
          </a:p>
        </p:txBody>
      </p:sp>
    </p:spTree>
    <p:extLst>
      <p:ext uri="{BB962C8B-B14F-4D97-AF65-F5344CB8AC3E}">
        <p14:creationId xmlns:p14="http://schemas.microsoft.com/office/powerpoint/2010/main" val="22548647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C12FD-9977-2F00-A1F9-187AFB3BC2A8}"/>
              </a:ext>
            </a:extLst>
          </p:cNvPr>
          <p:cNvSpPr>
            <a:spLocks noGrp="1"/>
          </p:cNvSpPr>
          <p:nvPr>
            <p:ph type="title"/>
          </p:nvPr>
        </p:nvSpPr>
        <p:spPr/>
        <p:txBody>
          <a:bodyPr/>
          <a:lstStyle/>
          <a:p>
            <a:r>
              <a:rPr lang="en-US"/>
              <a:t>Summary</a:t>
            </a:r>
          </a:p>
        </p:txBody>
      </p:sp>
      <p:sp>
        <p:nvSpPr>
          <p:cNvPr id="4" name="Rectangle: Rounded Corners 3">
            <a:extLst>
              <a:ext uri="{FF2B5EF4-FFF2-40B4-BE49-F238E27FC236}">
                <a16:creationId xmlns:a16="http://schemas.microsoft.com/office/drawing/2014/main" id="{6CA2329C-D08C-2399-9659-85B47BED27E4}"/>
              </a:ext>
            </a:extLst>
          </p:cNvPr>
          <p:cNvSpPr/>
          <p:nvPr/>
        </p:nvSpPr>
        <p:spPr>
          <a:xfrm>
            <a:off x="5681271" y="2132252"/>
            <a:ext cx="5901129" cy="2106262"/>
          </a:xfrm>
          <a:prstGeom prst="roundRect">
            <a:avLst>
              <a:gd name="adj" fmla="val 10875"/>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t>Research objective was to develop a guide that can serve as a national industry reference for quality assurance with 3D model-based project delivery</a:t>
            </a:r>
          </a:p>
        </p:txBody>
      </p:sp>
      <p:sp>
        <p:nvSpPr>
          <p:cNvPr id="3" name="Text Placeholder 2">
            <a:extLst>
              <a:ext uri="{FF2B5EF4-FFF2-40B4-BE49-F238E27FC236}">
                <a16:creationId xmlns:a16="http://schemas.microsoft.com/office/drawing/2014/main" id="{9207DFD5-3205-83CF-B74B-92810184212F}"/>
              </a:ext>
              <a:ext uri="{C183D7F6-B498-43B3-948B-1728B52AA6E4}">
                <adec:decorative xmlns:adec="http://schemas.microsoft.com/office/drawing/2017/decorative" val="0"/>
              </a:ext>
            </a:extLst>
          </p:cNvPr>
          <p:cNvSpPr>
            <a:spLocks noGrp="1"/>
          </p:cNvSpPr>
          <p:nvPr>
            <p:ph type="body" sz="quarter" idx="10"/>
          </p:nvPr>
        </p:nvSpPr>
        <p:spPr/>
        <p:txBody>
          <a:bodyPr/>
          <a:lstStyle/>
          <a:p>
            <a:pPr marL="0" indent="0">
              <a:buNone/>
            </a:pPr>
            <a:r>
              <a:rPr lang="en-US" dirty="0"/>
              <a:t>NCHRP Project 10-113, “Quality Management for 3D Model-Based Project Development and Delivery”</a:t>
            </a:r>
          </a:p>
          <a:p>
            <a:pPr marL="457189" lvl="1" indent="0">
              <a:buNone/>
            </a:pPr>
            <a:r>
              <a:rPr lang="en-US" dirty="0"/>
              <a:t>Deliverables include:</a:t>
            </a:r>
          </a:p>
          <a:p>
            <a:pPr lvl="1"/>
            <a:r>
              <a:rPr lang="en-US" dirty="0"/>
              <a:t>Guide</a:t>
            </a:r>
          </a:p>
          <a:p>
            <a:pPr lvl="1"/>
            <a:r>
              <a:rPr lang="en-US" dirty="0"/>
              <a:t>Conduct of Research Report</a:t>
            </a:r>
          </a:p>
          <a:p>
            <a:pPr lvl="1"/>
            <a:r>
              <a:rPr lang="en-US" dirty="0"/>
              <a:t>Implementation Plan</a:t>
            </a:r>
          </a:p>
          <a:p>
            <a:pPr lvl="1"/>
            <a:r>
              <a:rPr lang="en-US" dirty="0"/>
              <a:t>Outreach Materials: Webinar</a:t>
            </a:r>
          </a:p>
          <a:p>
            <a:pPr marL="50482" indent="0">
              <a:buNone/>
            </a:pPr>
            <a:r>
              <a:rPr lang="en-US" dirty="0"/>
              <a:t>The guide provides a </a:t>
            </a:r>
            <a:r>
              <a:rPr lang="en-US" b="1" dirty="0"/>
              <a:t>consistent</a:t>
            </a:r>
            <a:r>
              <a:rPr lang="en-US" dirty="0"/>
              <a:t>, </a:t>
            </a:r>
            <a:r>
              <a:rPr lang="en-US" b="1" dirty="0"/>
              <a:t>repeatable</a:t>
            </a:r>
            <a:r>
              <a:rPr lang="en-US" dirty="0"/>
              <a:t>, </a:t>
            </a:r>
            <a:r>
              <a:rPr lang="en-US" b="1" dirty="0"/>
              <a:t>reproducible</a:t>
            </a:r>
            <a:r>
              <a:rPr lang="en-US" dirty="0"/>
              <a:t>, and </a:t>
            </a:r>
            <a:r>
              <a:rPr lang="en-US" b="1" dirty="0"/>
              <a:t>traceable</a:t>
            </a:r>
            <a:r>
              <a:rPr lang="en-US" dirty="0"/>
              <a:t> quality management process that is equal to or better than existing paper-based processes.</a:t>
            </a:r>
          </a:p>
        </p:txBody>
      </p:sp>
    </p:spTree>
    <p:extLst>
      <p:ext uri="{BB962C8B-B14F-4D97-AF65-F5344CB8AC3E}">
        <p14:creationId xmlns:p14="http://schemas.microsoft.com/office/powerpoint/2010/main" val="24709978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title" idx="4294967295"/>
          </p:nvPr>
        </p:nvSpPr>
        <p:spPr>
          <a:xfrm>
            <a:off x="593725" y="5157788"/>
            <a:ext cx="10988675" cy="6699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5400" b="1" i="0" u="none" strike="noStrike" kern="1200" cap="none" spc="0" normalizeH="0" baseline="0" noProof="0">
                <a:ln>
                  <a:noFill/>
                </a:ln>
                <a:solidFill>
                  <a:srgbClr val="22715B"/>
                </a:solidFill>
                <a:effectLst/>
                <a:uLnTx/>
                <a:uFillTx/>
                <a:latin typeface="+mj-lt"/>
                <a:ea typeface="+mn-ea"/>
                <a:cs typeface="+mn-cs"/>
              </a:rPr>
              <a:t>Questions</a:t>
            </a:r>
          </a:p>
        </p:txBody>
      </p:sp>
    </p:spTree>
    <p:extLst>
      <p:ext uri="{BB962C8B-B14F-4D97-AF65-F5344CB8AC3E}">
        <p14:creationId xmlns:p14="http://schemas.microsoft.com/office/powerpoint/2010/main" val="30689509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8DF0C-D4F0-CA29-D48B-4F7DCD051ABB}"/>
              </a:ext>
            </a:extLst>
          </p:cNvPr>
          <p:cNvSpPr>
            <a:spLocks noGrp="1"/>
          </p:cNvSpPr>
          <p:nvPr>
            <p:ph type="title"/>
          </p:nvPr>
        </p:nvSpPr>
        <p:spPr/>
        <p:txBody>
          <a:bodyPr/>
          <a:lstStyle/>
          <a:p>
            <a:r>
              <a:rPr lang="en-US" dirty="0"/>
              <a:t>Disclaimer</a:t>
            </a:r>
          </a:p>
        </p:txBody>
      </p:sp>
      <p:sp>
        <p:nvSpPr>
          <p:cNvPr id="3" name="Text Placeholder 2">
            <a:extLst>
              <a:ext uri="{FF2B5EF4-FFF2-40B4-BE49-F238E27FC236}">
                <a16:creationId xmlns:a16="http://schemas.microsoft.com/office/drawing/2014/main" id="{0876AC44-AC50-02BB-84C5-EDB609CD1DF6}"/>
              </a:ext>
            </a:extLst>
          </p:cNvPr>
          <p:cNvSpPr>
            <a:spLocks noGrp="1"/>
          </p:cNvSpPr>
          <p:nvPr>
            <p:ph type="body" sz="quarter" idx="10"/>
          </p:nvPr>
        </p:nvSpPr>
        <p:spPr/>
        <p:txBody>
          <a:bodyPr/>
          <a:lstStyle/>
          <a:p>
            <a:pPr marL="0" indent="0">
              <a:buNone/>
            </a:pPr>
            <a:r>
              <a:rPr lang="en-US" sz="1800" dirty="0">
                <a:latin typeface="Calibri" panose="020F0502020204030204" pitchFamily="34" charset="0"/>
                <a:cs typeface="Times New Roman" panose="02020603050405020304" pitchFamily="18" charset="0"/>
              </a:rPr>
              <a:t>This presentation was created as part of NCHRP Project 10-113, “Quality Management for 3D Model-Based Project Development and Delivery” along with </a:t>
            </a:r>
            <a:r>
              <a:rPr lang="en-US" sz="1800" i="1" dirty="0">
                <a:latin typeface="Calibri" panose="020F0502020204030204" pitchFamily="34" charset="0"/>
                <a:cs typeface="Times New Roman" panose="02020603050405020304" pitchFamily="18" charset="0"/>
              </a:rPr>
              <a:t>NCHRP Research Report 1153: Digital Model–Based Project Development and Delivery: A Guide for Quality Management</a:t>
            </a:r>
            <a:r>
              <a:rPr lang="en-US" sz="1800" dirty="0">
                <a:latin typeface="Calibri" panose="020F0502020204030204" pitchFamily="34" charset="0"/>
                <a:cs typeface="Times New Roman" panose="02020603050405020304" pitchFamily="18" charset="0"/>
              </a:rPr>
              <a:t>. </a:t>
            </a:r>
          </a:p>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National Cooperative Highway Research Program (NCHRP) is sponsored by the individual state departments of transportation of the American Association of State Highway and Transportation Officials. NCHRP is administered by the Transportation Research Board (TRB), part of the National Academies of Sciences, Engineering, and Medicine, under a cooperative agreement with the Federal Highway Administration (FHWA). This material is based upon work supported by the FHWA under Agreement No. 693JJ32350025. Any opinions, findings, and conclusions or recommendations expressed or implied in resulting research products are those of the individuals and organizations who performed the research and are not necessarily those of TRB; the National Academies of Sciences, Engineering, and Medicine; the FHWA; or NCHRP sponsors. </a:t>
            </a:r>
          </a:p>
          <a:p>
            <a:pPr marL="0" indent="0">
              <a:buNone/>
            </a:pPr>
            <a:endParaRPr lang="en-US" i="1" dirty="0"/>
          </a:p>
          <a:p>
            <a:pPr marL="0" indent="0">
              <a:buNone/>
            </a:pPr>
            <a:endParaRPr lang="en-US" i="1" dirty="0"/>
          </a:p>
          <a:p>
            <a:pPr marL="0" indent="0">
              <a:buNone/>
            </a:pPr>
            <a:endParaRPr lang="en-US" i="1" dirty="0"/>
          </a:p>
        </p:txBody>
      </p:sp>
    </p:spTree>
    <p:extLst>
      <p:ext uri="{BB962C8B-B14F-4D97-AF65-F5344CB8AC3E}">
        <p14:creationId xmlns:p14="http://schemas.microsoft.com/office/powerpoint/2010/main" val="600174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title" idx="4294967295"/>
          </p:nvPr>
        </p:nvSpPr>
        <p:spPr>
          <a:xfrm>
            <a:off x="593725" y="5157788"/>
            <a:ext cx="10988675" cy="6699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5400" b="1" i="0" u="none" strike="noStrike" kern="1200" cap="none" spc="0" normalizeH="0" baseline="0" noProof="0" dirty="0">
                <a:ln>
                  <a:noFill/>
                </a:ln>
                <a:solidFill>
                  <a:srgbClr val="22715B"/>
                </a:solidFill>
                <a:effectLst/>
                <a:uLnTx/>
                <a:uFillTx/>
                <a:latin typeface="+mj-lt"/>
                <a:ea typeface="+mn-ea"/>
                <a:cs typeface="+mn-cs"/>
              </a:rPr>
              <a:t>Guide Introduction</a:t>
            </a:r>
          </a:p>
          <a:p>
            <a:pPr marL="0" marR="0" lvl="0" indent="0" algn="l" defTabSz="914354"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5400" b="1" i="0" u="none" strike="noStrike" kern="1200" cap="none" spc="0" normalizeH="0" baseline="0" noProof="0" dirty="0">
              <a:ln>
                <a:noFill/>
              </a:ln>
              <a:solidFill>
                <a:srgbClr val="22715B"/>
              </a:solidFill>
              <a:effectLst/>
              <a:uLnTx/>
              <a:uFillTx/>
              <a:latin typeface="+mj-lt"/>
              <a:ea typeface="+mn-ea"/>
              <a:cs typeface="+mn-cs"/>
            </a:endParaRPr>
          </a:p>
        </p:txBody>
      </p:sp>
    </p:spTree>
    <p:extLst>
      <p:ext uri="{BB962C8B-B14F-4D97-AF65-F5344CB8AC3E}">
        <p14:creationId xmlns:p14="http://schemas.microsoft.com/office/powerpoint/2010/main" val="407988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8FE7E-8459-CF72-3A70-EACF1CA65B43}"/>
              </a:ext>
            </a:extLst>
          </p:cNvPr>
          <p:cNvSpPr>
            <a:spLocks noGrp="1"/>
          </p:cNvSpPr>
          <p:nvPr>
            <p:ph type="title"/>
          </p:nvPr>
        </p:nvSpPr>
        <p:spPr>
          <a:xfrm>
            <a:off x="609600" y="381000"/>
            <a:ext cx="10972800" cy="838200"/>
          </a:xfrm>
        </p:spPr>
        <p:txBody>
          <a:bodyPr/>
          <a:lstStyle/>
          <a:p>
            <a:r>
              <a:rPr lang="en-US" dirty="0"/>
              <a:t>Objectives of the Guide</a:t>
            </a:r>
          </a:p>
        </p:txBody>
      </p:sp>
      <p:sp>
        <p:nvSpPr>
          <p:cNvPr id="5" name="Text Placeholder 4">
            <a:extLst>
              <a:ext uri="{FF2B5EF4-FFF2-40B4-BE49-F238E27FC236}">
                <a16:creationId xmlns:a16="http://schemas.microsoft.com/office/drawing/2014/main" id="{32B44FDD-DA14-E974-92C2-A8FDC14447D6}"/>
              </a:ext>
            </a:extLst>
          </p:cNvPr>
          <p:cNvSpPr>
            <a:spLocks noGrp="1"/>
          </p:cNvSpPr>
          <p:nvPr>
            <p:ph type="body" sz="quarter" idx="10"/>
          </p:nvPr>
        </p:nvSpPr>
        <p:spPr>
          <a:xfrm>
            <a:off x="619759" y="1452880"/>
            <a:ext cx="10972165" cy="2972816"/>
          </a:xfrm>
        </p:spPr>
        <p:txBody>
          <a:bodyPr/>
          <a:lstStyle/>
          <a:p>
            <a:pPr marL="0" indent="0">
              <a:buNone/>
            </a:pPr>
            <a:r>
              <a:rPr lang="en-US"/>
              <a:t>Provide guidance for implementing the quality process for:</a:t>
            </a:r>
          </a:p>
          <a:p>
            <a:pPr marL="796925" lvl="1" indent="-336550">
              <a:buFont typeface="Wingdings" panose="05000000000000000000" pitchFamily="2" charset="2"/>
              <a:buChar char="ü"/>
            </a:pPr>
            <a:r>
              <a:rPr lang="en-US"/>
              <a:t>3D model-based design review </a:t>
            </a:r>
          </a:p>
          <a:p>
            <a:pPr marL="796925" lvl="1" indent="-336550">
              <a:buFont typeface="Wingdings" panose="05000000000000000000" pitchFamily="2" charset="2"/>
              <a:buChar char="ü"/>
            </a:pPr>
            <a:r>
              <a:rPr lang="en-US"/>
              <a:t>3D model-based deliverable review</a:t>
            </a:r>
          </a:p>
          <a:p>
            <a:pPr marL="796925" lvl="1" indent="-336550">
              <a:buFont typeface="Wingdings" panose="05000000000000000000" pitchFamily="2" charset="2"/>
              <a:buChar char="ü"/>
            </a:pPr>
            <a:r>
              <a:rPr lang="en-US"/>
              <a:t>data validation, and </a:t>
            </a:r>
          </a:p>
          <a:p>
            <a:pPr marL="796925" lvl="1" indent="-336550">
              <a:buFont typeface="Wingdings" panose="05000000000000000000" pitchFamily="2" charset="2"/>
              <a:buChar char="ü"/>
            </a:pPr>
            <a:r>
              <a:rPr lang="en-US"/>
              <a:t>paperless documentation procedures</a:t>
            </a:r>
          </a:p>
          <a:p>
            <a:endParaRPr lang="en-US"/>
          </a:p>
        </p:txBody>
      </p:sp>
    </p:spTree>
    <p:extLst>
      <p:ext uri="{BB962C8B-B14F-4D97-AF65-F5344CB8AC3E}">
        <p14:creationId xmlns:p14="http://schemas.microsoft.com/office/powerpoint/2010/main" val="2386621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53300-A18C-E6BA-CED7-3ED815DB5FFF}"/>
              </a:ext>
            </a:extLst>
          </p:cNvPr>
          <p:cNvSpPr>
            <a:spLocks noGrp="1"/>
          </p:cNvSpPr>
          <p:nvPr>
            <p:ph type="title"/>
          </p:nvPr>
        </p:nvSpPr>
        <p:spPr/>
        <p:txBody>
          <a:bodyPr/>
          <a:lstStyle/>
          <a:p>
            <a:r>
              <a:rPr lang="en-US"/>
              <a:t>Managing Expectations</a:t>
            </a:r>
          </a:p>
        </p:txBody>
      </p:sp>
      <p:sp>
        <p:nvSpPr>
          <p:cNvPr id="6" name="Text Placeholder 5">
            <a:extLst>
              <a:ext uri="{FF2B5EF4-FFF2-40B4-BE49-F238E27FC236}">
                <a16:creationId xmlns:a16="http://schemas.microsoft.com/office/drawing/2014/main" id="{51976EF6-E877-BAAD-8274-905B7FC9EF9A}"/>
              </a:ext>
            </a:extLst>
          </p:cNvPr>
          <p:cNvSpPr>
            <a:spLocks noGrp="1"/>
          </p:cNvSpPr>
          <p:nvPr>
            <p:ph type="body" sz="quarter" idx="12"/>
          </p:nvPr>
        </p:nvSpPr>
        <p:spPr/>
        <p:txBody>
          <a:bodyPr/>
          <a:lstStyle/>
          <a:p>
            <a:r>
              <a:rPr lang="en-US" dirty="0"/>
              <a:t>This Guide Is</a:t>
            </a:r>
          </a:p>
        </p:txBody>
      </p:sp>
      <p:sp>
        <p:nvSpPr>
          <p:cNvPr id="4" name="Text Placeholder 3">
            <a:extLst>
              <a:ext uri="{FF2B5EF4-FFF2-40B4-BE49-F238E27FC236}">
                <a16:creationId xmlns:a16="http://schemas.microsoft.com/office/drawing/2014/main" id="{E18F99AE-79A4-F463-8997-1493EBDEB677}"/>
              </a:ext>
            </a:extLst>
          </p:cNvPr>
          <p:cNvSpPr>
            <a:spLocks noGrp="1"/>
          </p:cNvSpPr>
          <p:nvPr>
            <p:ph type="body" sz="quarter" idx="10"/>
          </p:nvPr>
        </p:nvSpPr>
        <p:spPr/>
        <p:txBody>
          <a:bodyPr/>
          <a:lstStyle/>
          <a:p>
            <a:r>
              <a:rPr lang="en-US" dirty="0"/>
              <a:t>Guidance on how to update your quality program for digital delivery</a:t>
            </a:r>
          </a:p>
          <a:p>
            <a:r>
              <a:rPr lang="en-US" dirty="0"/>
              <a:t>A holistic view of how the use of digital media (including 3D models) affects the quality process</a:t>
            </a:r>
          </a:p>
          <a:p>
            <a:r>
              <a:rPr lang="en-US" dirty="0"/>
              <a:t>Pragmatic suggestions for current technology constraints and forward-looking</a:t>
            </a:r>
          </a:p>
          <a:p>
            <a:r>
              <a:rPr lang="en-US" dirty="0"/>
              <a:t>Augmented by real-world examples in the appendices</a:t>
            </a:r>
          </a:p>
        </p:txBody>
      </p:sp>
      <p:sp>
        <p:nvSpPr>
          <p:cNvPr id="7" name="Text Placeholder 6">
            <a:extLst>
              <a:ext uri="{FF2B5EF4-FFF2-40B4-BE49-F238E27FC236}">
                <a16:creationId xmlns:a16="http://schemas.microsoft.com/office/drawing/2014/main" id="{5A6973AB-F4C2-FD67-029E-5706C6ACFD7F}"/>
              </a:ext>
            </a:extLst>
          </p:cNvPr>
          <p:cNvSpPr>
            <a:spLocks noGrp="1"/>
          </p:cNvSpPr>
          <p:nvPr>
            <p:ph type="body" sz="quarter" idx="13"/>
          </p:nvPr>
        </p:nvSpPr>
        <p:spPr/>
        <p:txBody>
          <a:bodyPr/>
          <a:lstStyle/>
          <a:p>
            <a:r>
              <a:rPr lang="en-US" dirty="0"/>
              <a:t>This Guide Is NOT</a:t>
            </a:r>
          </a:p>
        </p:txBody>
      </p:sp>
      <p:sp>
        <p:nvSpPr>
          <p:cNvPr id="5" name="Text Placeholder 4">
            <a:extLst>
              <a:ext uri="{FF2B5EF4-FFF2-40B4-BE49-F238E27FC236}">
                <a16:creationId xmlns:a16="http://schemas.microsoft.com/office/drawing/2014/main" id="{B0B016DE-A119-B44F-D8D7-365788878E9C}"/>
              </a:ext>
            </a:extLst>
          </p:cNvPr>
          <p:cNvSpPr>
            <a:spLocks noGrp="1"/>
          </p:cNvSpPr>
          <p:nvPr>
            <p:ph type="body" sz="quarter" idx="11"/>
          </p:nvPr>
        </p:nvSpPr>
        <p:spPr/>
        <p:txBody>
          <a:bodyPr/>
          <a:lstStyle/>
          <a:p>
            <a:r>
              <a:rPr lang="en-US" dirty="0"/>
              <a:t>Materials that can be directly inserted into your quality program</a:t>
            </a:r>
          </a:p>
          <a:p>
            <a:r>
              <a:rPr lang="en-US" dirty="0"/>
              <a:t>A checklist that addresses all concerns</a:t>
            </a:r>
          </a:p>
          <a:p>
            <a:endParaRPr lang="en-US" dirty="0"/>
          </a:p>
        </p:txBody>
      </p:sp>
    </p:spTree>
    <p:extLst>
      <p:ext uri="{BB962C8B-B14F-4D97-AF65-F5344CB8AC3E}">
        <p14:creationId xmlns:p14="http://schemas.microsoft.com/office/powerpoint/2010/main" val="270447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066860A-5EA9-07F7-4292-D349EAAD3684}"/>
              </a:ext>
            </a:extLst>
          </p:cNvPr>
          <p:cNvSpPr>
            <a:spLocks noGrp="1"/>
          </p:cNvSpPr>
          <p:nvPr>
            <p:ph type="title"/>
          </p:nvPr>
        </p:nvSpPr>
        <p:spPr/>
        <p:txBody>
          <a:bodyPr/>
          <a:lstStyle/>
          <a:p>
            <a:r>
              <a:rPr lang="en-US"/>
              <a:t>Gaps</a:t>
            </a:r>
          </a:p>
        </p:txBody>
      </p:sp>
      <p:sp>
        <p:nvSpPr>
          <p:cNvPr id="10" name="Text Placeholder 7" descr="People">
            <a:extLst>
              <a:ext uri="{FF2B5EF4-FFF2-40B4-BE49-F238E27FC236}">
                <a16:creationId xmlns:a16="http://schemas.microsoft.com/office/drawing/2014/main" id="{46BD3682-4809-4E0B-03E6-4834AFBE61EA}"/>
              </a:ext>
            </a:extLst>
          </p:cNvPr>
          <p:cNvSpPr txBox="1">
            <a:spLocks/>
          </p:cNvSpPr>
          <p:nvPr/>
        </p:nvSpPr>
        <p:spPr>
          <a:xfrm rot="18069723">
            <a:off x="2495673" y="2277469"/>
            <a:ext cx="4158019" cy="659737"/>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a:solidFill>
                  <a:schemeClr val="tx1">
                    <a:lumMod val="85000"/>
                    <a:lumOff val="15000"/>
                  </a:schemeClr>
                </a:solidFill>
              </a:rPr>
              <a:t>PEOPLE</a:t>
            </a:r>
            <a:endParaRPr lang="en-US" b="1">
              <a:solidFill>
                <a:schemeClr val="tx1">
                  <a:lumMod val="85000"/>
                  <a:lumOff val="15000"/>
                </a:schemeClr>
              </a:solidFill>
            </a:endParaRPr>
          </a:p>
        </p:txBody>
      </p:sp>
      <p:sp>
        <p:nvSpPr>
          <p:cNvPr id="15" name="TextBox 14">
            <a:extLst>
              <a:ext uri="{FF2B5EF4-FFF2-40B4-BE49-F238E27FC236}">
                <a16:creationId xmlns:a16="http://schemas.microsoft.com/office/drawing/2014/main" id="{3B95770E-4028-E494-42A9-8D40A97CC49D}"/>
              </a:ext>
            </a:extLst>
          </p:cNvPr>
          <p:cNvSpPr txBox="1"/>
          <p:nvPr/>
        </p:nvSpPr>
        <p:spPr>
          <a:xfrm>
            <a:off x="729260" y="1693678"/>
            <a:ext cx="2770022" cy="1815882"/>
          </a:xfrm>
          <a:prstGeom prst="rect">
            <a:avLst/>
          </a:prstGeom>
          <a:noFill/>
        </p:spPr>
        <p:txBody>
          <a:bodyPr wrap="square">
            <a:spAutoFit/>
          </a:bodyPr>
          <a:lstStyle/>
          <a:p>
            <a:pPr marL="285750" indent="-285750" algn="l">
              <a:buFont typeface="Arial" panose="020B0604020202020204" pitchFamily="34" charset="0"/>
              <a:buChar char="•"/>
            </a:pPr>
            <a:r>
              <a:rPr lang="en-US" sz="2800">
                <a:latin typeface="Arial" panose="020B0604020202020204" pitchFamily="34" charset="0"/>
              </a:rPr>
              <a:t>Undefined skillsets</a:t>
            </a:r>
          </a:p>
          <a:p>
            <a:pPr marL="285750" indent="-285750" algn="l">
              <a:buFont typeface="Arial" panose="020B0604020202020204" pitchFamily="34" charset="0"/>
              <a:buChar char="•"/>
            </a:pPr>
            <a:r>
              <a:rPr lang="en-US" sz="2800">
                <a:latin typeface="Arial" panose="020B0604020202020204" pitchFamily="34" charset="0"/>
              </a:rPr>
              <a:t>Lack of capacity</a:t>
            </a:r>
          </a:p>
        </p:txBody>
      </p:sp>
      <p:sp>
        <p:nvSpPr>
          <p:cNvPr id="11" name="Text Placeholder 7" descr="Process">
            <a:extLst>
              <a:ext uri="{FF2B5EF4-FFF2-40B4-BE49-F238E27FC236}">
                <a16:creationId xmlns:a16="http://schemas.microsoft.com/office/drawing/2014/main" id="{1FFA8907-385D-CA61-BC77-90A825616F3C}"/>
              </a:ext>
            </a:extLst>
          </p:cNvPr>
          <p:cNvSpPr txBox="1">
            <a:spLocks/>
          </p:cNvSpPr>
          <p:nvPr/>
        </p:nvSpPr>
        <p:spPr>
          <a:xfrm rot="3549589">
            <a:off x="5235397" y="2271751"/>
            <a:ext cx="4134362" cy="659737"/>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a:solidFill>
                  <a:schemeClr val="tx1">
                    <a:lumMod val="85000"/>
                    <a:lumOff val="15000"/>
                  </a:schemeClr>
                </a:solidFill>
              </a:rPr>
              <a:t>PROCESS</a:t>
            </a:r>
          </a:p>
        </p:txBody>
      </p:sp>
      <p:sp>
        <p:nvSpPr>
          <p:cNvPr id="16" name="TextBox 15">
            <a:extLst>
              <a:ext uri="{FF2B5EF4-FFF2-40B4-BE49-F238E27FC236}">
                <a16:creationId xmlns:a16="http://schemas.microsoft.com/office/drawing/2014/main" id="{CE589986-51EF-632B-4AF1-0B79F6082E23}"/>
              </a:ext>
            </a:extLst>
          </p:cNvPr>
          <p:cNvSpPr txBox="1"/>
          <p:nvPr/>
        </p:nvSpPr>
        <p:spPr>
          <a:xfrm>
            <a:off x="8645534" y="1693678"/>
            <a:ext cx="3499703" cy="1815882"/>
          </a:xfrm>
          <a:prstGeom prst="rect">
            <a:avLst/>
          </a:prstGeom>
          <a:noFill/>
        </p:spPr>
        <p:txBody>
          <a:bodyPr wrap="square">
            <a:spAutoFit/>
          </a:bodyPr>
          <a:lstStyle>
            <a:defPPr>
              <a:defRPr lang="en-US"/>
            </a:defPPr>
            <a:lvl1pPr marL="285750" indent="-285750">
              <a:buFont typeface="Arial" panose="020B0604020202020204" pitchFamily="34" charset="0"/>
              <a:buChar char="•"/>
              <a:defRPr sz="2800">
                <a:latin typeface="Arial" panose="020B0604020202020204" pitchFamily="34" charset="0"/>
              </a:defRPr>
            </a:lvl1pPr>
          </a:lstStyle>
          <a:p>
            <a:r>
              <a:rPr lang="en-US" dirty="0"/>
              <a:t>Out of date standards, job aids, and procedures</a:t>
            </a:r>
          </a:p>
        </p:txBody>
      </p:sp>
      <p:sp>
        <p:nvSpPr>
          <p:cNvPr id="12" name="Text Placeholder 7" descr="Technology">
            <a:extLst>
              <a:ext uri="{FF2B5EF4-FFF2-40B4-BE49-F238E27FC236}">
                <a16:creationId xmlns:a16="http://schemas.microsoft.com/office/drawing/2014/main" id="{BA4DC203-2D72-B61A-2159-16DE1DC5A7A6}"/>
              </a:ext>
            </a:extLst>
          </p:cNvPr>
          <p:cNvSpPr txBox="1">
            <a:spLocks/>
          </p:cNvSpPr>
          <p:nvPr/>
        </p:nvSpPr>
        <p:spPr>
          <a:xfrm>
            <a:off x="3781960" y="4583214"/>
            <a:ext cx="4301336" cy="654470"/>
          </a:xfrm>
          <a:prstGeom prst="rect">
            <a:avLst/>
          </a:prstGeom>
        </p:spPr>
        <p:txBody>
          <a:bodyPr/>
          <a:lstStyle>
            <a:lvl1pPr marL="233357" indent="-233357" algn="l" defTabSz="914354" rtl="0" eaLnBrk="1" latinLnBrk="0" hangingPunct="1">
              <a:lnSpc>
                <a:spcPct val="90000"/>
              </a:lnSpc>
              <a:spcBef>
                <a:spcPts val="1200"/>
              </a:spcBef>
              <a:spcAft>
                <a:spcPts val="600"/>
              </a:spcAft>
              <a:buFont typeface="Arial" panose="020B0604020202020204" pitchFamily="34" charset="0"/>
              <a:buChar char="•"/>
              <a:defRPr sz="2400" kern="1200">
                <a:solidFill>
                  <a:sysClr val="windowText" lastClr="000000"/>
                </a:solidFill>
                <a:latin typeface="+mj-lt"/>
                <a:ea typeface="+mn-ea"/>
                <a:cs typeface="+mn-cs"/>
              </a:defRPr>
            </a:lvl1pPr>
            <a:lvl2pPr marL="640064" indent="-182875" algn="l" defTabSz="914354" rtl="0" eaLnBrk="1" latinLnBrk="0" hangingPunct="1">
              <a:lnSpc>
                <a:spcPct val="90000"/>
              </a:lnSpc>
              <a:spcBef>
                <a:spcPts val="600"/>
              </a:spcBef>
              <a:spcAft>
                <a:spcPts val="600"/>
              </a:spcAft>
              <a:buFont typeface="Arial" panose="020B0604020202020204" pitchFamily="34" charset="0"/>
              <a:buChar char="•"/>
              <a:defRPr sz="2000" kern="1200">
                <a:solidFill>
                  <a:sysClr val="windowText" lastClr="000000"/>
                </a:solidFill>
                <a:latin typeface="+mj-lt"/>
                <a:ea typeface="+mn-ea"/>
                <a:cs typeface="+mn-cs"/>
              </a:defRPr>
            </a:lvl2pPr>
            <a:lvl3pPr marL="1142942" indent="-182875" algn="l" defTabSz="914354" rtl="0" eaLnBrk="1" latinLnBrk="0" hangingPunct="1">
              <a:lnSpc>
                <a:spcPct val="90000"/>
              </a:lnSpc>
              <a:spcBef>
                <a:spcPts val="600"/>
              </a:spcBef>
              <a:spcAft>
                <a:spcPts val="600"/>
              </a:spcAft>
              <a:buFont typeface="Arial" panose="020B0604020202020204" pitchFamily="34" charset="0"/>
              <a:buChar char="•"/>
              <a:defRPr sz="1800" kern="1200">
                <a:solidFill>
                  <a:sysClr val="windowText" lastClr="000000"/>
                </a:solidFill>
                <a:latin typeface="+mj-lt"/>
                <a:ea typeface="+mn-ea"/>
                <a:cs typeface="+mn-cs"/>
              </a:defRPr>
            </a:lvl3pPr>
            <a:lvl4pPr marL="1600120" indent="-182875" algn="l" defTabSz="914354" rtl="0" eaLnBrk="1" latinLnBrk="0" hangingPunct="1">
              <a:lnSpc>
                <a:spcPct val="90000"/>
              </a:lnSpc>
              <a:spcBef>
                <a:spcPts val="600"/>
              </a:spcBef>
              <a:spcAft>
                <a:spcPts val="600"/>
              </a:spcAft>
              <a:buFont typeface="Arial" panose="020B0604020202020204" pitchFamily="34" charset="0"/>
              <a:buChar char="•"/>
              <a:defRPr sz="1600" kern="1200">
                <a:solidFill>
                  <a:sysClr val="windowText" lastClr="000000"/>
                </a:solidFill>
                <a:latin typeface="+mj-lt"/>
                <a:ea typeface="+mn-ea"/>
                <a:cs typeface="+mn-cs"/>
              </a:defRPr>
            </a:lvl4pPr>
            <a:lvl5pPr marL="2057298" indent="-182875" algn="l" defTabSz="914354" rtl="0" eaLnBrk="1" latinLnBrk="0" hangingPunct="1">
              <a:lnSpc>
                <a:spcPct val="90000"/>
              </a:lnSpc>
              <a:spcBef>
                <a:spcPts val="600"/>
              </a:spcBef>
              <a:spcAft>
                <a:spcPts val="600"/>
              </a:spcAft>
              <a:buFont typeface="Arial" panose="020B0604020202020204" pitchFamily="34" charset="0"/>
              <a:buChar char="•"/>
              <a:defRPr sz="1400" kern="1200">
                <a:solidFill>
                  <a:sysClr val="windowText" lastClr="000000"/>
                </a:solidFill>
                <a:latin typeface="+mj-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600" b="1">
                <a:solidFill>
                  <a:schemeClr val="tx1">
                    <a:lumMod val="85000"/>
                    <a:lumOff val="15000"/>
                  </a:schemeClr>
                </a:solidFill>
              </a:rPr>
              <a:t>TECHNOLOGY</a:t>
            </a:r>
          </a:p>
        </p:txBody>
      </p:sp>
      <p:sp>
        <p:nvSpPr>
          <p:cNvPr id="17" name="TextBox 16">
            <a:extLst>
              <a:ext uri="{FF2B5EF4-FFF2-40B4-BE49-F238E27FC236}">
                <a16:creationId xmlns:a16="http://schemas.microsoft.com/office/drawing/2014/main" id="{DE632DDC-95FE-FB47-65DC-95B3A78F510C}"/>
              </a:ext>
            </a:extLst>
          </p:cNvPr>
          <p:cNvSpPr txBox="1"/>
          <p:nvPr/>
        </p:nvSpPr>
        <p:spPr>
          <a:xfrm>
            <a:off x="4114579" y="5522893"/>
            <a:ext cx="6576365" cy="954107"/>
          </a:xfrm>
          <a:prstGeom prst="rect">
            <a:avLst/>
          </a:prstGeom>
          <a:noFill/>
        </p:spPr>
        <p:txBody>
          <a:bodyPr wrap="square">
            <a:spAutoFit/>
          </a:bodyPr>
          <a:lstStyle>
            <a:defPPr>
              <a:defRPr lang="en-US"/>
            </a:defPPr>
            <a:lvl1pPr marL="285750" indent="-285750">
              <a:buFont typeface="Arial" panose="020B0604020202020204" pitchFamily="34" charset="0"/>
              <a:buChar char="•"/>
              <a:defRPr sz="2800">
                <a:latin typeface="Arial" panose="020B0604020202020204" pitchFamily="34" charset="0"/>
              </a:defRPr>
            </a:lvl1pPr>
          </a:lstStyle>
          <a:p>
            <a:r>
              <a:rPr lang="en-US"/>
              <a:t>No turnkey products</a:t>
            </a:r>
          </a:p>
          <a:p>
            <a:r>
              <a:rPr lang="en-US"/>
              <a:t>Lack of features</a:t>
            </a:r>
          </a:p>
        </p:txBody>
      </p:sp>
      <p:sp>
        <p:nvSpPr>
          <p:cNvPr id="9" name="Isosceles Triangle 8">
            <a:extLst>
              <a:ext uri="{FF2B5EF4-FFF2-40B4-BE49-F238E27FC236}">
                <a16:creationId xmlns:a16="http://schemas.microsoft.com/office/drawing/2014/main" id="{D25F9674-8D54-B8E6-DD67-2C66A530A5D8}"/>
              </a:ext>
              <a:ext uri="{C183D7F6-B498-43B3-948B-1728B52AA6E4}">
                <adec:decorative xmlns:adec="http://schemas.microsoft.com/office/drawing/2017/decorative" val="1"/>
              </a:ext>
            </a:extLst>
          </p:cNvPr>
          <p:cNvSpPr/>
          <p:nvPr/>
        </p:nvSpPr>
        <p:spPr>
          <a:xfrm>
            <a:off x="3781958" y="1006478"/>
            <a:ext cx="4301336" cy="3555829"/>
          </a:xfrm>
          <a:prstGeom prst="triangle">
            <a:avLst/>
          </a:prstGeom>
          <a:solidFill>
            <a:srgbClr val="22715B"/>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4965137"/>
      </p:ext>
    </p:extLst>
  </p:cSld>
  <p:clrMapOvr>
    <a:masterClrMapping/>
  </p:clrMapOvr>
</p:sld>
</file>

<file path=ppt/theme/theme1.xml><?xml version="1.0" encoding="utf-8"?>
<a:theme xmlns:a="http://schemas.openxmlformats.org/drawingml/2006/main" name="HDR_Whitebkg_Blue">
  <a:themeElements>
    <a:clrScheme name="HDR Brand">
      <a:dk1>
        <a:sysClr val="windowText" lastClr="000000"/>
      </a:dk1>
      <a:lt1>
        <a:sysClr val="window" lastClr="FFFFFF"/>
      </a:lt1>
      <a:dk2>
        <a:srgbClr val="54585A"/>
      </a:dk2>
      <a:lt2>
        <a:srgbClr val="E3E4E5"/>
      </a:lt2>
      <a:accent1>
        <a:srgbClr val="4298B5"/>
      </a:accent1>
      <a:accent2>
        <a:srgbClr val="C8102E"/>
      </a:accent2>
      <a:accent3>
        <a:srgbClr val="FFC600"/>
      </a:accent3>
      <a:accent4>
        <a:srgbClr val="78BE20"/>
      </a:accent4>
      <a:accent5>
        <a:srgbClr val="004C97"/>
      </a:accent5>
      <a:accent6>
        <a:srgbClr val="772583"/>
      </a:accent6>
      <a:hlink>
        <a:srgbClr val="0070C0"/>
      </a:hlink>
      <a:folHlink>
        <a:srgbClr val="BFBF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x9_HDR_Template_White_Background_and_Primary_Blue.potx" id="{CEE2B459-A5F2-4A32-912E-B6D90A5E5997}" vid="{6A10B25E-20D0-41C5-9B8E-F11ECBB4A0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omments xmlns="82bf827d-29ba-457f-9beb-a2a6f02eae6e" xsi:nil="true"/>
    <DocumentType xmlns="82bf827d-29ba-457f-9beb-a2a6f02eae6e" xsi:nil="true"/>
    <ReviewType xmlns="82bf827d-29ba-457f-9beb-a2a6f02eae6e" xsi:nil="true"/>
    <FunctionalArea xmlns="82bf827d-29ba-457f-9beb-a2a6f02eae6e" xsi:nil="true"/>
    <FunctionalArea_x002d_Level1 xmlns="82bf827d-29ba-457f-9beb-a2a6f02eae6e">Roadway</FunctionalArea_x002d_Level1>
    <TaxCatchAll xmlns="dcb85a46-a916-4db8-9995-a76c49d50509" xsi:nil="true"/>
    <lcf76f155ced4ddcb4097134ff3c332f xmlns="82bf827d-29ba-457f-9beb-a2a6f02eae6e">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6D72EF7031CF340858F56A11B5A7778" ma:contentTypeVersion="21" ma:contentTypeDescription="Create a new document." ma:contentTypeScope="" ma:versionID="d83cc101f4ba4764a70c12ee4e5442e8">
  <xsd:schema xmlns:xsd="http://www.w3.org/2001/XMLSchema" xmlns:xs="http://www.w3.org/2001/XMLSchema" xmlns:p="http://schemas.microsoft.com/office/2006/metadata/properties" xmlns:ns2="82bf827d-29ba-457f-9beb-a2a6f02eae6e" xmlns:ns3="dcb85a46-a916-4db8-9995-a76c49d50509" targetNamespace="http://schemas.microsoft.com/office/2006/metadata/properties" ma:root="true" ma:fieldsID="97fd32713509bec3702436076e0a6ce1" ns2:_="" ns3:_="">
    <xsd:import namespace="82bf827d-29ba-457f-9beb-a2a6f02eae6e"/>
    <xsd:import namespace="dcb85a46-a916-4db8-9995-a76c49d5050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Comments" minOccurs="0"/>
                <xsd:element ref="ns2:MediaServiceObjectDetectorVersions" minOccurs="0"/>
                <xsd:element ref="ns2:MediaLengthInSeconds" minOccurs="0"/>
                <xsd:element ref="ns2:FunctionalArea_x002d_Level1" minOccurs="0"/>
                <xsd:element ref="ns2:ReviewType" minOccurs="0"/>
                <xsd:element ref="ns2:DocumentType" minOccurs="0"/>
                <xsd:element ref="ns2:FunctionalArea" minOccurs="0"/>
                <xsd:element ref="ns2:lcf76f155ced4ddcb4097134ff3c332f" minOccurs="0"/>
                <xsd:element ref="ns3: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bf827d-29ba-457f-9beb-a2a6f02eae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Comments" ma:index="18" nillable="true" ma:displayName="Comments" ma:format="Dropdown" ma:internalName="Comments">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FunctionalArea_x002d_Level1" ma:index="21" nillable="true" ma:displayName="Discipline" ma:default="Roadway" ma:format="Dropdown" ma:internalName="FunctionalArea_x002d_Level1">
      <xsd:simpleType>
        <xsd:restriction base="dms:Choice">
          <xsd:enumeration value="Survey"/>
          <xsd:enumeration value="Structures"/>
          <xsd:enumeration value="Roadway"/>
          <xsd:enumeration value="Utilities"/>
          <xsd:enumeration value="Drainage"/>
          <xsd:enumeration value="Geotech"/>
          <xsd:enumeration value="Traffic"/>
          <xsd:enumeration value="Environmental"/>
          <xsd:enumeration value="Construction"/>
          <xsd:enumeration value="All"/>
        </xsd:restriction>
      </xsd:simpleType>
    </xsd:element>
    <xsd:element name="ReviewType" ma:index="22" nillable="true" ma:displayName="Review Type" ma:format="Dropdown" ma:internalName="ReviewType">
      <xsd:simpleType>
        <xsd:restriction base="dms:Choice">
          <xsd:enumeration value="3D Model Integrity"/>
          <xsd:enumeration value="3D Model Standards"/>
          <xsd:enumeration value="Design Review"/>
          <xsd:enumeration value="Survey"/>
          <xsd:enumeration value="QA Documentation"/>
        </xsd:restriction>
      </xsd:simpleType>
    </xsd:element>
    <xsd:element name="DocumentType" ma:index="23" nillable="true" ma:displayName="Document Type" ma:format="Dropdown" ma:internalName="DocumentType">
      <xsd:simpleType>
        <xsd:restriction base="dms:Choice">
          <xsd:enumeration value="Checklist or MET"/>
          <xsd:enumeration value="Procedures"/>
          <xsd:enumeration value="Forms"/>
          <xsd:enumeration value="Manual"/>
          <xsd:enumeration value="Other"/>
        </xsd:restriction>
      </xsd:simpleType>
    </xsd:element>
    <xsd:element name="FunctionalArea" ma:index="24" nillable="true" ma:displayName="Functional Area" ma:format="Dropdown" ma:internalName="FunctionalArea">
      <xsd:simpleType>
        <xsd:restriction base="dms:Choice">
          <xsd:enumeration value="All"/>
          <xsd:enumeration value="EPSC"/>
          <xsd:enumeration value="Hydraulics"/>
          <xsd:enumeration value="Earth Retaining Systems"/>
          <xsd:enumeration value="Foundations"/>
          <xsd:enumeration value="Geohazards"/>
          <xsd:enumeration value="Pavement Design"/>
          <xsd:enumeration value="Subsurface Characterization"/>
          <xsd:enumeration value="Geometry"/>
          <xsd:enumeration value="Grading"/>
          <xsd:enumeration value="Roadside Appurtenances"/>
          <xsd:enumeration value="Safety"/>
          <xsd:enumeration value="Bridges"/>
          <xsd:enumeration value="Other Structures"/>
          <xsd:enumeration value="Reinforcement"/>
          <xsd:enumeration value="Retaining Walls"/>
          <xsd:enumeration value="Cadastral"/>
          <xsd:enumeration value="Construction"/>
          <xsd:enumeration value="Topographic"/>
          <xsd:enumeration value="Barrier Systems"/>
          <xsd:enumeration value="ITS"/>
          <xsd:enumeration value="Lighting"/>
          <xsd:enumeration value="Pavement Markings"/>
          <xsd:enumeration value="Signs"/>
          <xsd:enumeration value="Temp Traffic Control"/>
          <xsd:enumeration value="Coordination"/>
          <xsd:enumeration value="SUE"/>
        </xsd:restrictio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18099e0b-e00c-469a-8e3e-581119cc8704" ma:termSetId="09814cd3-568e-fe90-9814-8d621ff8fb84" ma:anchorId="fba54fb3-c3e1-fe81-a776-ca4b69148c4d" ma:open="true" ma:isKeyword="false">
      <xsd:complexType>
        <xsd:sequence>
          <xsd:element ref="pc:Terms" minOccurs="0" maxOccurs="1"/>
        </xsd:sequence>
      </xsd:complex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cb85a46-a916-4db8-9995-a76c49d50509"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61157ccf-a3fd-4de5-92e4-b37ab0b7c76b}" ma:internalName="TaxCatchAll" ma:showField="CatchAllData" ma:web="dcb85a46-a916-4db8-9995-a76c49d5050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9FE8081-5A08-4CEC-98F7-B9DDB3604F60}">
  <ds:schemaRefs>
    <ds:schemaRef ds:uri="http://schemas.microsoft.com/office/2006/documentManagement/types"/>
    <ds:schemaRef ds:uri="http://purl.org/dc/elements/1.1/"/>
    <ds:schemaRef ds:uri="http://purl.org/dc/terms/"/>
    <ds:schemaRef ds:uri="dcb85a46-a916-4db8-9995-a76c49d50509"/>
    <ds:schemaRef ds:uri="http://schemas.microsoft.com/office/2006/metadata/properties"/>
    <ds:schemaRef ds:uri="82bf827d-29ba-457f-9beb-a2a6f02eae6e"/>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043B568-630B-402B-9D77-F3996E94DF11}">
  <ds:schemaRefs>
    <ds:schemaRef ds:uri="http://schemas.microsoft.com/sharepoint/v3/contenttype/forms"/>
  </ds:schemaRefs>
</ds:datastoreItem>
</file>

<file path=customXml/itemProps3.xml><?xml version="1.0" encoding="utf-8"?>
<ds:datastoreItem xmlns:ds="http://schemas.openxmlformats.org/officeDocument/2006/customXml" ds:itemID="{E15710D8-761E-4AD2-8FEE-83F751AFEEB3}">
  <ds:schemaRefs>
    <ds:schemaRef ds:uri="82bf827d-29ba-457f-9beb-a2a6f02eae6e"/>
    <ds:schemaRef ds:uri="dcb85a46-a916-4db8-9995-a76c49d5050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b530ee07-aa2b-47c7-bd4c-7cc545b5d455}" enabled="1" method="Standard" siteId="{3667e201-cbdc-48b3-9b42-5d2d3f16e2a9}" removed="0"/>
</clbl:labelList>
</file>

<file path=docProps/app.xml><?xml version="1.0" encoding="utf-8"?>
<Properties xmlns="http://schemas.openxmlformats.org/officeDocument/2006/extended-properties" xmlns:vt="http://schemas.openxmlformats.org/officeDocument/2006/docPropsVTypes">
  <Template>16x9_HDR_Template_White_Background_and_Primary_Blue</Template>
  <TotalTime>1021</TotalTime>
  <Words>6653</Words>
  <Application>Microsoft Office PowerPoint</Application>
  <PresentationFormat>Widescreen</PresentationFormat>
  <Paragraphs>949</Paragraphs>
  <Slides>53</Slides>
  <Notes>53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53</vt:i4>
      </vt:variant>
    </vt:vector>
  </HeadingPairs>
  <TitlesOfParts>
    <vt:vector size="60" baseType="lpstr">
      <vt:lpstr>Aptos Narrow</vt:lpstr>
      <vt:lpstr>Arial</vt:lpstr>
      <vt:lpstr>Calibri</vt:lpstr>
      <vt:lpstr>Calibri Light</vt:lpstr>
      <vt:lpstr>Helvetica</vt:lpstr>
      <vt:lpstr>Wingdings</vt:lpstr>
      <vt:lpstr>HDR_Whitebkg_Blue</vt:lpstr>
      <vt:lpstr>NCHRP Project 10-113, “Quality Management for 3D Model-Based Project Development and Delivery”</vt:lpstr>
      <vt:lpstr>Research Team</vt:lpstr>
      <vt:lpstr>Project Objectives</vt:lpstr>
      <vt:lpstr>Research Project Timeline</vt:lpstr>
      <vt:lpstr>Agenda</vt:lpstr>
      <vt:lpstr>Guide Introduction </vt:lpstr>
      <vt:lpstr>Objectives of the Guide</vt:lpstr>
      <vt:lpstr>Managing Expectations</vt:lpstr>
      <vt:lpstr>Gaps</vt:lpstr>
      <vt:lpstr>Gaps: People</vt:lpstr>
      <vt:lpstr>Gaps: Process</vt:lpstr>
      <vt:lpstr>Gaps: Technology</vt:lpstr>
      <vt:lpstr>Opportunities</vt:lpstr>
      <vt:lpstr>Challenges</vt:lpstr>
      <vt:lpstr>Guide Outline</vt:lpstr>
      <vt:lpstr>Quality Management Concepts </vt:lpstr>
      <vt:lpstr>International Standards</vt:lpstr>
      <vt:lpstr>International Standards – ISO 19650</vt:lpstr>
      <vt:lpstr>Approaches to Controlling Quality</vt:lpstr>
      <vt:lpstr>Process Control Examples</vt:lpstr>
      <vt:lpstr>Quality Management System Notable Practices</vt:lpstr>
      <vt:lpstr>Project Quality Management Process on a Project</vt:lpstr>
      <vt:lpstr>3D Model Reviews </vt:lpstr>
      <vt:lpstr>Review Categories</vt:lpstr>
      <vt:lpstr>Structured Review Definitions</vt:lpstr>
      <vt:lpstr>Model Structure and Composition Reviews</vt:lpstr>
      <vt:lpstr>Design Compliance Reviews</vt:lpstr>
      <vt:lpstr>Roles and Responsibilities</vt:lpstr>
      <vt:lpstr>Quality Management Process for a Deliverable</vt:lpstr>
      <vt:lpstr>Quality Management Process for a Deliverable Continued</vt:lpstr>
      <vt:lpstr>Review Process and Preparation</vt:lpstr>
      <vt:lpstr>Competencies</vt:lpstr>
      <vt:lpstr>Review Procedures</vt:lpstr>
      <vt:lpstr>Setting Up for Success </vt:lpstr>
      <vt:lpstr>Components of Successful Review Processes</vt:lpstr>
      <vt:lpstr>Information Modeling Standards</vt:lpstr>
      <vt:lpstr>Common Data Environment</vt:lpstr>
      <vt:lpstr>Software Configurations</vt:lpstr>
      <vt:lpstr>Model Management Tools</vt:lpstr>
      <vt:lpstr>Review Tools and Job Aids</vt:lpstr>
      <vt:lpstr>Sample Quality Artifacts </vt:lpstr>
      <vt:lpstr>Sample Quality Artifacts</vt:lpstr>
      <vt:lpstr>Agency Considerations</vt:lpstr>
      <vt:lpstr>Introduction</vt:lpstr>
      <vt:lpstr>People: Change Management &amp; Workforce Development</vt:lpstr>
      <vt:lpstr>Process: Planning Changes to the Quality Process</vt:lpstr>
      <vt:lpstr>Review Tools and Job Aids</vt:lpstr>
      <vt:lpstr>Process: Implementing Standards and Process Control</vt:lpstr>
      <vt:lpstr>Technology: Current Functionality and Ongoing Developments</vt:lpstr>
      <vt:lpstr>The Role of Open Data Standards</vt:lpstr>
      <vt:lpstr>Summary</vt:lpstr>
      <vt:lpstr>Questions</vt:lpstr>
      <vt:lpstr>Disclaimer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NCHRP 10-113 Presentation</dc:title>
  <dc:creator>Mitchell, Alexa</dc:creator>
  <cp:lastModifiedBy>Whittington, Lisa</cp:lastModifiedBy>
  <cp:revision>17</cp:revision>
  <dcterms:created xsi:type="dcterms:W3CDTF">2022-10-23T20:09:55Z</dcterms:created>
  <dcterms:modified xsi:type="dcterms:W3CDTF">2025-07-21T22:07:20Z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0x010100C6D72EF7031CF340858F56A11B5A7778</vt:lpwstr>
  </property>
  <property fmtid="{D5CDD505-2E9C-101B-9397-08002B2CF9AE}" pid="3" name="MediaServiceImageTags">
    <vt:lpwstr/>
  </property>
  <property fmtid="{D5CDD505-2E9C-101B-9397-08002B2CF9AE}" pid="4" name="MSIP_Label_b530ee07-aa2b-47c7-bd4c-7cc545b5d455_Enabled">
    <vt:lpwstr>true</vt:lpwstr>
  </property>
  <property fmtid="{D5CDD505-2E9C-101B-9397-08002B2CF9AE}" pid="5" name="MSIP_Label_b530ee07-aa2b-47c7-bd4c-7cc545b5d455_SiteId">
    <vt:lpwstr>3667e201-cbdc-48b3-9b42-5d2d3f16e2a9</vt:lpwstr>
  </property>
  <property fmtid="{D5CDD505-2E9C-101B-9397-08002B2CF9AE}" pid="6" name="MSIP_Label_b530ee07-aa2b-47c7-bd4c-7cc545b5d455_Name">
    <vt:lpwstr>HDR General Label</vt:lpwstr>
  </property>
  <property fmtid="{D5CDD505-2E9C-101B-9397-08002B2CF9AE}" pid="7" name="MSIP_Label_b530ee07-aa2b-47c7-bd4c-7cc545b5d455_SetDate">
    <vt:lpwstr>2024-08-28T20:22:48Z</vt:lpwstr>
  </property>
  <property fmtid="{D5CDD505-2E9C-101B-9397-08002B2CF9AE}" pid="8" name="MSIP_Label_b530ee07-aa2b-47c7-bd4c-7cc545b5d455_ActionId">
    <vt:lpwstr>6d4834b0-9b95-4574-a5ad-411b84225b4d</vt:lpwstr>
  </property>
  <property fmtid="{D5CDD505-2E9C-101B-9397-08002B2CF9AE}" pid="9" name="MSIP_Label_b530ee07-aa2b-47c7-bd4c-7cc545b5d455_Method">
    <vt:lpwstr>Standard</vt:lpwstr>
  </property>
  <property fmtid="{D5CDD505-2E9C-101B-9397-08002B2CF9AE}" pid="10" name="MSIP_Label_b530ee07-aa2b-47c7-bd4c-7cc545b5d455_ContentBits">
    <vt:lpwstr>0</vt:lpwstr>
  </property>
</Properties>
</file>